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94" r:id="rId2"/>
    <p:sldId id="282" r:id="rId3"/>
    <p:sldId id="256" r:id="rId4"/>
    <p:sldId id="258" r:id="rId5"/>
    <p:sldId id="296" r:id="rId6"/>
    <p:sldId id="259" r:id="rId7"/>
    <p:sldId id="297" r:id="rId8"/>
    <p:sldId id="262" r:id="rId9"/>
    <p:sldId id="264" r:id="rId10"/>
    <p:sldId id="260" r:id="rId11"/>
    <p:sldId id="265" r:id="rId12"/>
    <p:sldId id="267" r:id="rId13"/>
    <p:sldId id="281" r:id="rId14"/>
    <p:sldId id="295" r:id="rId15"/>
    <p:sldId id="268" r:id="rId16"/>
    <p:sldId id="269" r:id="rId17"/>
    <p:sldId id="271" r:id="rId18"/>
    <p:sldId id="300" r:id="rId19"/>
    <p:sldId id="279" r:id="rId20"/>
    <p:sldId id="303" r:id="rId21"/>
    <p:sldId id="272" r:id="rId22"/>
    <p:sldId id="298" r:id="rId23"/>
    <p:sldId id="263" r:id="rId24"/>
    <p:sldId id="261" r:id="rId25"/>
    <p:sldId id="301" r:id="rId26"/>
    <p:sldId id="302" r:id="rId27"/>
    <p:sldId id="299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Nunito" pitchFamily="2" charset="0"/>
      <p:regular r:id="rId34"/>
      <p:bold r:id="rId35"/>
      <p:italic r:id="rId36"/>
      <p:boldItalic r:id="rId37"/>
    </p:embeddedFont>
    <p:embeddedFont>
      <p:font typeface="Walter Turncoat" panose="02020500000000000000" charset="0"/>
      <p:regular r:id="rId38"/>
    </p:embeddedFont>
    <p:embeddedFont>
      <p:font typeface="微軟正黑體" panose="020B0604030504040204" pitchFamily="34" charset="-12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B9461-E5AC-47F8-8AA6-5BF79E793501}">
  <a:tblStyle styleId="{9DFB9461-E5AC-47F8-8AA6-5BF79E7935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96B3EC-8770-4C4F-981F-48A8244F383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18" autoAdjust="0"/>
  </p:normalViewPr>
  <p:slideViewPr>
    <p:cSldViewPr snapToGrid="0">
      <p:cViewPr varScale="1">
        <p:scale>
          <a:sx n="84" d="100"/>
          <a:sy n="84" d="100"/>
        </p:scale>
        <p:origin x="78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909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495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012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1524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005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498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498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187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6608" y="152400"/>
            <a:ext cx="59786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23325" y="793100"/>
            <a:ext cx="4497300" cy="35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408764" y="2591125"/>
            <a:ext cx="1690607" cy="2184456"/>
            <a:chOff x="7408764" y="2591125"/>
            <a:chExt cx="1690607" cy="2184456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7995213" y="4383200"/>
              <a:ext cx="593753" cy="392380"/>
              <a:chOff x="7995213" y="4383200"/>
              <a:chExt cx="593753" cy="39238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995213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" name="Google Shape;15;p2"/>
              <p:cNvSpPr/>
              <p:nvPr/>
            </p:nvSpPr>
            <p:spPr>
              <a:xfrm flipH="1">
                <a:off x="8457328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16" name="Google Shape;16;p2"/>
            <p:cNvSpPr/>
            <p:nvPr/>
          </p:nvSpPr>
          <p:spPr>
            <a:xfrm rot="1286208">
              <a:off x="8683842" y="4116954"/>
              <a:ext cx="383408" cy="248348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" name="Google Shape;17;p2"/>
            <p:cNvSpPr/>
            <p:nvPr/>
          </p:nvSpPr>
          <p:spPr>
            <a:xfrm rot="7382472">
              <a:off x="7425676" y="4045949"/>
              <a:ext cx="383364" cy="248319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8" name="Google Shape;18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6146" y="2591125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2"/>
            <p:cNvSpPr/>
            <p:nvPr/>
          </p:nvSpPr>
          <p:spPr>
            <a:xfrm>
              <a:off x="8291550" y="3767976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02284" y="3780499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2699884">
              <a:off x="7991638" y="3650470"/>
              <a:ext cx="524796" cy="584716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" name="Google Shape;22;p2"/>
          <p:cNvGrpSpPr/>
          <p:nvPr/>
        </p:nvGrpSpPr>
        <p:grpSpPr>
          <a:xfrm>
            <a:off x="174105" y="3016343"/>
            <a:ext cx="1561058" cy="1763848"/>
            <a:chOff x="174105" y="3016343"/>
            <a:chExt cx="1561058" cy="1763848"/>
          </a:xfrm>
        </p:grpSpPr>
        <p:grpSp>
          <p:nvGrpSpPr>
            <p:cNvPr id="23" name="Google Shape;23;p2"/>
            <p:cNvGrpSpPr/>
            <p:nvPr/>
          </p:nvGrpSpPr>
          <p:grpSpPr>
            <a:xfrm>
              <a:off x="878674" y="4387822"/>
              <a:ext cx="477532" cy="392369"/>
              <a:chOff x="3019540" y="1608452"/>
              <a:chExt cx="440488" cy="361931"/>
            </a:xfrm>
          </p:grpSpPr>
          <p:sp>
            <p:nvSpPr>
              <p:cNvPr id="24" name="Google Shape;24;p2"/>
              <p:cNvSpPr/>
              <p:nvPr/>
            </p:nvSpPr>
            <p:spPr>
              <a:xfrm flipH="1">
                <a:off x="3338602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5" name="Google Shape;25;p2"/>
              <p:cNvSpPr/>
              <p:nvPr/>
            </p:nvSpPr>
            <p:spPr>
              <a:xfrm flipH="1">
                <a:off x="3019540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26" name="Google Shape;2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327482" y="3016343"/>
              <a:ext cx="1407681" cy="14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27;p2"/>
            <p:cNvSpPr/>
            <p:nvPr/>
          </p:nvSpPr>
          <p:spPr>
            <a:xfrm rot="-10145659">
              <a:off x="200227" y="39366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" name="Google Shape;28;p2"/>
            <p:cNvSpPr/>
            <p:nvPr/>
          </p:nvSpPr>
          <p:spPr>
            <a:xfrm flipH="1">
              <a:off x="1077809" y="34433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1394530" y="34185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USTOM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7423694" y="2798737"/>
            <a:ext cx="1617944" cy="1829054"/>
            <a:chOff x="7423694" y="2798737"/>
            <a:chExt cx="1617944" cy="1829054"/>
          </a:xfrm>
        </p:grpSpPr>
        <p:grpSp>
          <p:nvGrpSpPr>
            <p:cNvPr id="32" name="Google Shape;32;p3"/>
            <p:cNvGrpSpPr/>
            <p:nvPr/>
          </p:nvGrpSpPr>
          <p:grpSpPr>
            <a:xfrm flipH="1">
              <a:off x="7859537" y="4235422"/>
              <a:ext cx="477532" cy="392369"/>
              <a:chOff x="3019540" y="1608452"/>
              <a:chExt cx="440488" cy="361931"/>
            </a:xfrm>
          </p:grpSpPr>
          <p:sp>
            <p:nvSpPr>
              <p:cNvPr id="33" name="Google Shape;33;p3"/>
              <p:cNvSpPr/>
              <p:nvPr/>
            </p:nvSpPr>
            <p:spPr>
              <a:xfrm flipH="1">
                <a:off x="3338602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4" name="Google Shape;34;p3"/>
              <p:cNvSpPr/>
              <p:nvPr/>
            </p:nvSpPr>
            <p:spPr>
              <a:xfrm flipH="1">
                <a:off x="3019540" y="1608452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35" name="Google Shape;35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423694" y="2798737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36;p3"/>
            <p:cNvSpPr/>
            <p:nvPr/>
          </p:nvSpPr>
          <p:spPr>
            <a:xfrm rot="10145659" flipH="1">
              <a:off x="8744442" y="37842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" name="Google Shape;37;p3"/>
            <p:cNvSpPr/>
            <p:nvPr/>
          </p:nvSpPr>
          <p:spPr>
            <a:xfrm>
              <a:off x="8145101" y="35195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846505" y="34947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234989" y="2839988"/>
            <a:ext cx="1635537" cy="1783192"/>
            <a:chOff x="234989" y="2839988"/>
            <a:chExt cx="1635537" cy="1783192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782412" y="4230800"/>
              <a:ext cx="593753" cy="392380"/>
              <a:chOff x="7919013" y="4383200"/>
              <a:chExt cx="593753" cy="392380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7919013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" name="Google Shape;42;p3"/>
              <p:cNvSpPr/>
              <p:nvPr/>
            </p:nvSpPr>
            <p:spPr>
              <a:xfrm flipH="1">
                <a:off x="8381128" y="4383200"/>
                <a:ext cx="131637" cy="39238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sp>
          <p:nvSpPr>
            <p:cNvPr id="43" name="Google Shape;43;p3"/>
            <p:cNvSpPr/>
            <p:nvPr/>
          </p:nvSpPr>
          <p:spPr>
            <a:xfrm rot="-8639560">
              <a:off x="305426" y="3422808"/>
              <a:ext cx="383356" cy="248314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" name="Google Shape;44;p3"/>
            <p:cNvSpPr/>
            <p:nvPr/>
          </p:nvSpPr>
          <p:spPr>
            <a:xfrm rot="8639560" flipH="1">
              <a:off x="1450801" y="3422808"/>
              <a:ext cx="383356" cy="248314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45" name="Google Shape;45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4989" y="2839988"/>
              <a:ext cx="1598465" cy="1464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3"/>
            <p:cNvSpPr/>
            <p:nvPr/>
          </p:nvSpPr>
          <p:spPr>
            <a:xfrm>
              <a:off x="1154950" y="3615576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65684" y="3628099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937638" y="3714775"/>
              <a:ext cx="264300" cy="2643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" name="Google Shape;4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608" y="152400"/>
            <a:ext cx="59786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"/>
          <p:cNvSpPr txBox="1">
            <a:spLocks noGrp="1"/>
          </p:cNvSpPr>
          <p:nvPr>
            <p:ph type="ctrTitle"/>
          </p:nvPr>
        </p:nvSpPr>
        <p:spPr>
          <a:xfrm>
            <a:off x="2332650" y="1867225"/>
            <a:ext cx="4478700" cy="100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subTitle" idx="1"/>
          </p:nvPr>
        </p:nvSpPr>
        <p:spPr>
          <a:xfrm>
            <a:off x="2332650" y="2971775"/>
            <a:ext cx="4478700" cy="30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4513" y="275719"/>
            <a:ext cx="4757423" cy="455196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1821650" y="1014450"/>
            <a:ext cx="3672000" cy="311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➜"/>
              <a:defRPr i="1">
                <a:solidFill>
                  <a:schemeClr val="dk1"/>
                </a:solidFill>
              </a:defRPr>
            </a:lvl1pPr>
            <a:lvl2pPr marL="914400" lvl="1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2pPr>
            <a:lvl3pPr marL="1371600" lvl="2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3pPr>
            <a:lvl4pPr marL="1828800" lvl="3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4pPr>
            <a:lvl5pPr marL="2286000" lvl="4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5pPr>
            <a:lvl6pPr marL="2743200" lvl="5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i="1">
                <a:solidFill>
                  <a:schemeClr val="dk1"/>
                </a:solidFill>
              </a:defRPr>
            </a:lvl6pPr>
            <a:lvl7pPr marL="3200400" lvl="6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i="1">
                <a:solidFill>
                  <a:schemeClr val="dk1"/>
                </a:solidFill>
              </a:defRPr>
            </a:lvl7pPr>
            <a:lvl8pPr marL="3657600" lvl="7" indent="-381000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i="1">
                <a:solidFill>
                  <a:schemeClr val="dk1"/>
                </a:solidFill>
              </a:defRPr>
            </a:lvl8pPr>
            <a:lvl9pPr marL="4114800" lvl="8" indent="-381000" algn="ctr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Char char="■"/>
              <a:defRPr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4"/>
          <p:cNvSpPr txBox="1"/>
          <p:nvPr/>
        </p:nvSpPr>
        <p:spPr>
          <a:xfrm>
            <a:off x="2679000" y="2757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  <a:endParaRPr sz="9600">
              <a:solidFill>
                <a:schemeClr val="dk1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56" name="Google Shape;56;p4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" name="Google Shape;57;p4"/>
          <p:cNvGrpSpPr/>
          <p:nvPr/>
        </p:nvGrpSpPr>
        <p:grpSpPr>
          <a:xfrm>
            <a:off x="6077345" y="2421525"/>
            <a:ext cx="1652587" cy="2191979"/>
            <a:chOff x="6077345" y="2421525"/>
            <a:chExt cx="1652587" cy="2191979"/>
          </a:xfrm>
        </p:grpSpPr>
        <p:sp>
          <p:nvSpPr>
            <p:cNvPr id="58" name="Google Shape;58;p4"/>
            <p:cNvSpPr/>
            <p:nvPr/>
          </p:nvSpPr>
          <p:spPr>
            <a:xfrm rot="-9402089">
              <a:off x="6110823" y="3129898"/>
              <a:ext cx="383368" cy="248322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59" name="Google Shape;59;p4"/>
            <p:cNvGrpSpPr/>
            <p:nvPr/>
          </p:nvGrpSpPr>
          <p:grpSpPr>
            <a:xfrm flipH="1">
              <a:off x="6683849" y="4221134"/>
              <a:ext cx="477532" cy="392369"/>
              <a:chOff x="4104022" y="1595273"/>
              <a:chExt cx="440488" cy="361931"/>
            </a:xfrm>
          </p:grpSpPr>
          <p:sp>
            <p:nvSpPr>
              <p:cNvPr id="60" name="Google Shape;60;p4"/>
              <p:cNvSpPr/>
              <p:nvPr/>
            </p:nvSpPr>
            <p:spPr>
              <a:xfrm flipH="1">
                <a:off x="4423085" y="159527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61" name="Google Shape;61;p4"/>
              <p:cNvSpPr/>
              <p:nvPr/>
            </p:nvSpPr>
            <p:spPr>
              <a:xfrm flipH="1">
                <a:off x="4104022" y="159527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62" name="Google Shape;62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46671" y="2421525"/>
              <a:ext cx="1151884" cy="188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4"/>
            <p:cNvSpPr/>
            <p:nvPr/>
          </p:nvSpPr>
          <p:spPr>
            <a:xfrm rot="10145659" flipH="1">
              <a:off x="7432735" y="3653264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" name="Google Shape;64;p4"/>
            <p:cNvSpPr/>
            <p:nvPr/>
          </p:nvSpPr>
          <p:spPr>
            <a:xfrm>
              <a:off x="6833395" y="3388622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6534799" y="3363823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5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1" name="Google Shape;71;p5"/>
          <p:cNvGrpSpPr/>
          <p:nvPr/>
        </p:nvGrpSpPr>
        <p:grpSpPr>
          <a:xfrm>
            <a:off x="7351600" y="2783674"/>
            <a:ext cx="1613838" cy="1779823"/>
            <a:chOff x="7351600" y="2783674"/>
            <a:chExt cx="1613838" cy="1779823"/>
          </a:xfrm>
        </p:grpSpPr>
        <p:grpSp>
          <p:nvGrpSpPr>
            <p:cNvPr id="72" name="Google Shape;72;p5"/>
            <p:cNvGrpSpPr/>
            <p:nvPr/>
          </p:nvGrpSpPr>
          <p:grpSpPr>
            <a:xfrm flipH="1">
              <a:off x="7859537" y="4171128"/>
              <a:ext cx="477532" cy="392369"/>
              <a:chOff x="3019540" y="1549146"/>
              <a:chExt cx="440488" cy="361931"/>
            </a:xfrm>
          </p:grpSpPr>
          <p:sp>
            <p:nvSpPr>
              <p:cNvPr id="73" name="Google Shape;73;p5"/>
              <p:cNvSpPr/>
              <p:nvPr/>
            </p:nvSpPr>
            <p:spPr>
              <a:xfrm flipH="1">
                <a:off x="3338602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4" name="Google Shape;74;p5"/>
              <p:cNvSpPr/>
              <p:nvPr/>
            </p:nvSpPr>
            <p:spPr>
              <a:xfrm flipH="1">
                <a:off x="3019540" y="1549146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75" name="Google Shape;7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1600" y="2783674"/>
              <a:ext cx="1457782" cy="1483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5"/>
            <p:cNvSpPr/>
            <p:nvPr/>
          </p:nvSpPr>
          <p:spPr>
            <a:xfrm rot="10145659" flipH="1">
              <a:off x="8668242" y="3860439"/>
              <a:ext cx="271074" cy="30202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7" name="Google Shape;77;p5"/>
            <p:cNvSpPr/>
            <p:nvPr/>
          </p:nvSpPr>
          <p:spPr>
            <a:xfrm>
              <a:off x="8068901" y="35957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770305" y="35709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3063" y="885825"/>
            <a:ext cx="3603500" cy="373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147438" y="1314450"/>
            <a:ext cx="3603500" cy="353855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"/>
          <p:cNvSpPr txBox="1">
            <a:spLocks noGrp="1"/>
          </p:cNvSpPr>
          <p:nvPr>
            <p:ph type="title"/>
          </p:nvPr>
        </p:nvSpPr>
        <p:spPr>
          <a:xfrm>
            <a:off x="1488450" y="24307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"/>
          <p:cNvSpPr txBox="1">
            <a:spLocks noGrp="1"/>
          </p:cNvSpPr>
          <p:nvPr>
            <p:ph type="body" idx="1"/>
          </p:nvPr>
        </p:nvSpPr>
        <p:spPr>
          <a:xfrm>
            <a:off x="1693075" y="1618400"/>
            <a:ext cx="2509800" cy="28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2"/>
          </p:nvPr>
        </p:nvSpPr>
        <p:spPr>
          <a:xfrm>
            <a:off x="4939924" y="1313600"/>
            <a:ext cx="2509800" cy="28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➜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6" name="Google Shape;86;p6"/>
          <p:cNvGrpSpPr/>
          <p:nvPr/>
        </p:nvGrpSpPr>
        <p:grpSpPr>
          <a:xfrm>
            <a:off x="7863411" y="2967400"/>
            <a:ext cx="1420590" cy="1275975"/>
            <a:chOff x="7863411" y="2967400"/>
            <a:chExt cx="1420590" cy="1275975"/>
          </a:xfrm>
        </p:grpSpPr>
        <p:grpSp>
          <p:nvGrpSpPr>
            <p:cNvPr id="87" name="Google Shape;87;p6"/>
            <p:cNvGrpSpPr/>
            <p:nvPr/>
          </p:nvGrpSpPr>
          <p:grpSpPr>
            <a:xfrm>
              <a:off x="8277250" y="3881444"/>
              <a:ext cx="440488" cy="361931"/>
              <a:chOff x="8277250" y="3881444"/>
              <a:chExt cx="440488" cy="36193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8277250" y="3881444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9" name="Google Shape;89;p6"/>
              <p:cNvSpPr/>
              <p:nvPr/>
            </p:nvSpPr>
            <p:spPr>
              <a:xfrm>
                <a:off x="8596313" y="3881444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90" name="Google Shape;9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3411" y="2967400"/>
              <a:ext cx="1420590" cy="9824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6"/>
            <p:cNvSpPr/>
            <p:nvPr/>
          </p:nvSpPr>
          <p:spPr>
            <a:xfrm>
              <a:off x="8535376" y="3335872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236780" y="3311073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6"/>
          <p:cNvGrpSpPr/>
          <p:nvPr/>
        </p:nvGrpSpPr>
        <p:grpSpPr>
          <a:xfrm>
            <a:off x="-207150" y="2962110"/>
            <a:ext cx="1286833" cy="1586084"/>
            <a:chOff x="-207150" y="2962110"/>
            <a:chExt cx="1286833" cy="1586084"/>
          </a:xfrm>
        </p:grpSpPr>
        <p:grpSp>
          <p:nvGrpSpPr>
            <p:cNvPr id="94" name="Google Shape;94;p6"/>
            <p:cNvGrpSpPr/>
            <p:nvPr/>
          </p:nvGrpSpPr>
          <p:grpSpPr>
            <a:xfrm>
              <a:off x="120475" y="4186263"/>
              <a:ext cx="547675" cy="361931"/>
              <a:chOff x="120475" y="4186263"/>
              <a:chExt cx="547675" cy="361931"/>
            </a:xfrm>
          </p:grpSpPr>
          <p:sp>
            <p:nvSpPr>
              <p:cNvPr id="95" name="Google Shape;95;p6"/>
              <p:cNvSpPr/>
              <p:nvPr/>
            </p:nvSpPr>
            <p:spPr>
              <a:xfrm>
                <a:off x="120475" y="418626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96" name="Google Shape;96;p6"/>
              <p:cNvSpPr/>
              <p:nvPr/>
            </p:nvSpPr>
            <p:spPr>
              <a:xfrm flipH="1">
                <a:off x="546725" y="4186263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97" name="Google Shape;97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07150" y="2962110"/>
              <a:ext cx="1286833" cy="13052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6"/>
            <p:cNvSpPr/>
            <p:nvPr/>
          </p:nvSpPr>
          <p:spPr>
            <a:xfrm rot="10576116">
              <a:off x="213730" y="3649426"/>
              <a:ext cx="145541" cy="14604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 rot="10598995">
              <a:off x="532326" y="3669443"/>
              <a:ext cx="127326" cy="132204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 rot="2878168">
              <a:off x="140003" y="3477827"/>
              <a:ext cx="592515" cy="660127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5" name="Google Shape;105;p7"/>
          <p:cNvSpPr txBox="1">
            <a:spLocks noGrp="1"/>
          </p:cNvSpPr>
          <p:nvPr>
            <p:ph type="body" idx="2"/>
          </p:nvPr>
        </p:nvSpPr>
        <p:spPr>
          <a:xfrm>
            <a:off x="2671075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body" idx="3"/>
          </p:nvPr>
        </p:nvSpPr>
        <p:spPr>
          <a:xfrm>
            <a:off x="4794026" y="1271600"/>
            <a:ext cx="1921200" cy="330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-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108" name="Google Shape;108;p7"/>
          <p:cNvGrpSpPr/>
          <p:nvPr/>
        </p:nvGrpSpPr>
        <p:grpSpPr>
          <a:xfrm>
            <a:off x="7403272" y="2876096"/>
            <a:ext cx="1631625" cy="1782785"/>
            <a:chOff x="7403272" y="2876096"/>
            <a:chExt cx="1631625" cy="1782785"/>
          </a:xfrm>
        </p:grpSpPr>
        <p:sp>
          <p:nvSpPr>
            <p:cNvPr id="109" name="Google Shape;109;p7"/>
            <p:cNvSpPr/>
            <p:nvPr/>
          </p:nvSpPr>
          <p:spPr>
            <a:xfrm rot="5652216" flipH="1">
              <a:off x="7426337" y="4025462"/>
              <a:ext cx="250048" cy="278597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" name="Google Shape;110;p7"/>
            <p:cNvSpPr/>
            <p:nvPr/>
          </p:nvSpPr>
          <p:spPr>
            <a:xfrm rot="682371">
              <a:off x="8759823" y="3818276"/>
              <a:ext cx="250059" cy="278610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" name="Google Shape;111;p7"/>
            <p:cNvSpPr/>
            <p:nvPr/>
          </p:nvSpPr>
          <p:spPr>
            <a:xfrm>
              <a:off x="7919513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2" name="Google Shape;112;p7"/>
            <p:cNvSpPr/>
            <p:nvPr/>
          </p:nvSpPr>
          <p:spPr>
            <a:xfrm flipH="1">
              <a:off x="8381628" y="4266500"/>
              <a:ext cx="131637" cy="392380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13" name="Google Shape;113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5529" y="2876096"/>
              <a:ext cx="1541746" cy="15056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7"/>
            <p:cNvSpPr/>
            <p:nvPr/>
          </p:nvSpPr>
          <p:spPr>
            <a:xfrm rot="-372207">
              <a:off x="8259436" y="3705061"/>
              <a:ext cx="146088" cy="146598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 rot="-335960">
              <a:off x="7958498" y="3711971"/>
              <a:ext cx="127095" cy="131964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8101006" y="3969538"/>
              <a:ext cx="139200" cy="2073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795" y="152400"/>
            <a:ext cx="72937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8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1" name="Google Shape;121;p8"/>
          <p:cNvGrpSpPr/>
          <p:nvPr/>
        </p:nvGrpSpPr>
        <p:grpSpPr>
          <a:xfrm>
            <a:off x="7445525" y="3242253"/>
            <a:ext cx="1588153" cy="1365478"/>
            <a:chOff x="7445525" y="3242253"/>
            <a:chExt cx="1588153" cy="1365478"/>
          </a:xfrm>
        </p:grpSpPr>
        <p:sp>
          <p:nvSpPr>
            <p:cNvPr id="122" name="Google Shape;122;p8"/>
            <p:cNvSpPr/>
            <p:nvPr/>
          </p:nvSpPr>
          <p:spPr>
            <a:xfrm rot="-5872103">
              <a:off x="8672932" y="4104027"/>
              <a:ext cx="250054" cy="278604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23" name="Google Shape;123;p8"/>
            <p:cNvGrpSpPr/>
            <p:nvPr/>
          </p:nvGrpSpPr>
          <p:grpSpPr>
            <a:xfrm>
              <a:off x="7865288" y="4245800"/>
              <a:ext cx="440488" cy="361931"/>
              <a:chOff x="7865288" y="4245800"/>
              <a:chExt cx="440488" cy="361931"/>
            </a:xfrm>
          </p:grpSpPr>
          <p:sp>
            <p:nvSpPr>
              <p:cNvPr id="124" name="Google Shape;124;p8"/>
              <p:cNvSpPr/>
              <p:nvPr/>
            </p:nvSpPr>
            <p:spPr>
              <a:xfrm>
                <a:off x="7865288" y="4245800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25" name="Google Shape;125;p8"/>
              <p:cNvSpPr/>
              <p:nvPr/>
            </p:nvSpPr>
            <p:spPr>
              <a:xfrm>
                <a:off x="8184350" y="4245800"/>
                <a:ext cx="121425" cy="361931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13716" extrusionOk="0">
                    <a:moveTo>
                      <a:pt x="4857" y="0"/>
                    </a:moveTo>
                    <a:lnTo>
                      <a:pt x="1714" y="6858"/>
                    </a:lnTo>
                    <a:lnTo>
                      <a:pt x="4857" y="13716"/>
                    </a:lnTo>
                    <a:lnTo>
                      <a:pt x="0" y="13716"/>
                    </a:lnTo>
                  </a:path>
                </a:pathLst>
              </a:cu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126" name="Google Shape;12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45525" y="3242253"/>
              <a:ext cx="1588153" cy="1098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8"/>
            <p:cNvSpPr/>
            <p:nvPr/>
          </p:nvSpPr>
          <p:spPr>
            <a:xfrm>
              <a:off x="8118901" y="380019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20305" y="377539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 rot="-1604051">
              <a:off x="8055619" y="3998073"/>
              <a:ext cx="123815" cy="80218"/>
            </a:xfrm>
            <a:custGeom>
              <a:avLst/>
              <a:gdLst/>
              <a:ahLst/>
              <a:cxnLst/>
              <a:rect l="l" t="t" r="r" b="b"/>
              <a:pathLst>
                <a:path w="25146" h="16288" extrusionOk="0">
                  <a:moveTo>
                    <a:pt x="0" y="0"/>
                  </a:moveTo>
                  <a:cubicBezTo>
                    <a:pt x="9272" y="3711"/>
                    <a:pt x="18751" y="8617"/>
                    <a:pt x="25146" y="16288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0" name="Google Shape;130;p8"/>
            <p:cNvSpPr/>
            <p:nvPr/>
          </p:nvSpPr>
          <p:spPr>
            <a:xfrm>
              <a:off x="7606243" y="4075800"/>
              <a:ext cx="383500" cy="87900"/>
            </a:xfrm>
            <a:custGeom>
              <a:avLst/>
              <a:gdLst/>
              <a:ahLst/>
              <a:cxnLst/>
              <a:rect l="l" t="t" r="r" b="b"/>
              <a:pathLst>
                <a:path w="15340" h="3516" extrusionOk="0">
                  <a:moveTo>
                    <a:pt x="142" y="0"/>
                  </a:moveTo>
                  <a:cubicBezTo>
                    <a:pt x="-1459" y="4812"/>
                    <a:pt x="11754" y="4305"/>
                    <a:pt x="15340" y="719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Round">
  <p:cSld name="TITLE_ONLY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168" y="199525"/>
            <a:ext cx="7222809" cy="479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1345400" y="774100"/>
            <a:ext cx="46410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5" name="Google Shape;135;p9"/>
          <p:cNvGrpSpPr/>
          <p:nvPr/>
        </p:nvGrpSpPr>
        <p:grpSpPr>
          <a:xfrm>
            <a:off x="7342057" y="3031993"/>
            <a:ext cx="1613321" cy="1704313"/>
            <a:chOff x="7342057" y="3031993"/>
            <a:chExt cx="1613321" cy="1704313"/>
          </a:xfrm>
        </p:grpSpPr>
        <p:sp>
          <p:nvSpPr>
            <p:cNvPr id="136" name="Google Shape;136;p9"/>
            <p:cNvSpPr/>
            <p:nvPr/>
          </p:nvSpPr>
          <p:spPr>
            <a:xfrm>
              <a:off x="7655725" y="4421975"/>
              <a:ext cx="278600" cy="30005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7" name="Google Shape;137;p9"/>
            <p:cNvSpPr/>
            <p:nvPr/>
          </p:nvSpPr>
          <p:spPr>
            <a:xfrm>
              <a:off x="8085538" y="4374375"/>
              <a:ext cx="121425" cy="361931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38" name="Google Shape;138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42057" y="3031993"/>
              <a:ext cx="1407681" cy="1459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9"/>
            <p:cNvSpPr/>
            <p:nvPr/>
          </p:nvSpPr>
          <p:spPr>
            <a:xfrm>
              <a:off x="8073651" y="3564447"/>
              <a:ext cx="145233" cy="145740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7775055" y="3539648"/>
              <a:ext cx="127108" cy="13197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 rot="-702395">
              <a:off x="8679665" y="3633972"/>
              <a:ext cx="250050" cy="278600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0" name="Google Shape;160;p11"/>
          <p:cNvGrpSpPr/>
          <p:nvPr/>
        </p:nvGrpSpPr>
        <p:grpSpPr>
          <a:xfrm>
            <a:off x="329788" y="4081200"/>
            <a:ext cx="8484419" cy="1041759"/>
            <a:chOff x="329788" y="4081200"/>
            <a:chExt cx="8484419" cy="1041759"/>
          </a:xfrm>
        </p:grpSpPr>
        <p:sp>
          <p:nvSpPr>
            <p:cNvPr id="161" name="Google Shape;161;p11"/>
            <p:cNvSpPr/>
            <p:nvPr/>
          </p:nvSpPr>
          <p:spPr>
            <a:xfrm flipH="1">
              <a:off x="248317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2" name="Google Shape;162;p11"/>
            <p:cNvSpPr/>
            <p:nvPr/>
          </p:nvSpPr>
          <p:spPr>
            <a:xfrm flipH="1">
              <a:off x="2290603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3" name="Google Shape;163;p11"/>
            <p:cNvSpPr/>
            <p:nvPr/>
          </p:nvSpPr>
          <p:spPr>
            <a:xfrm>
              <a:off x="501300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4" name="Google Shape;164;p11"/>
            <p:cNvSpPr/>
            <p:nvPr/>
          </p:nvSpPr>
          <p:spPr>
            <a:xfrm flipH="1">
              <a:off x="758564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5" name="Google Shape;165;p11"/>
            <p:cNvSpPr/>
            <p:nvPr/>
          </p:nvSpPr>
          <p:spPr>
            <a:xfrm>
              <a:off x="1274015" y="4925729"/>
              <a:ext cx="168163" cy="18108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6" name="Google Shape;166;p11"/>
            <p:cNvSpPr/>
            <p:nvPr/>
          </p:nvSpPr>
          <p:spPr>
            <a:xfrm>
              <a:off x="1517285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7" name="Google Shape;167;p11"/>
            <p:cNvSpPr/>
            <p:nvPr/>
          </p:nvSpPr>
          <p:spPr>
            <a:xfrm>
              <a:off x="31942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11"/>
            <p:cNvSpPr/>
            <p:nvPr/>
          </p:nvSpPr>
          <p:spPr>
            <a:xfrm>
              <a:off x="33466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11"/>
            <p:cNvSpPr/>
            <p:nvPr/>
          </p:nvSpPr>
          <p:spPr>
            <a:xfrm>
              <a:off x="4121250" y="4918525"/>
              <a:ext cx="242250" cy="122750"/>
            </a:xfrm>
            <a:custGeom>
              <a:avLst/>
              <a:gdLst/>
              <a:ahLst/>
              <a:cxnLst/>
              <a:rect l="l" t="t" r="r" b="b"/>
              <a:pathLst>
                <a:path w="9690" h="4910" extrusionOk="0">
                  <a:moveTo>
                    <a:pt x="0" y="0"/>
                  </a:moveTo>
                  <a:lnTo>
                    <a:pt x="3747" y="4910"/>
                  </a:lnTo>
                  <a:lnTo>
                    <a:pt x="8140" y="905"/>
                  </a:lnTo>
                  <a:lnTo>
                    <a:pt x="9690" y="323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0" name="Google Shape;170;p11"/>
            <p:cNvSpPr/>
            <p:nvPr/>
          </p:nvSpPr>
          <p:spPr>
            <a:xfrm flipH="1">
              <a:off x="3948593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1" name="Google Shape;171;p11"/>
            <p:cNvSpPr/>
            <p:nvPr/>
          </p:nvSpPr>
          <p:spPr>
            <a:xfrm>
              <a:off x="8284998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2" name="Google Shape;172;p11"/>
            <p:cNvSpPr/>
            <p:nvPr/>
          </p:nvSpPr>
          <p:spPr>
            <a:xfrm>
              <a:off x="495839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3" name="Google Shape;173;p11"/>
            <p:cNvSpPr/>
            <p:nvPr/>
          </p:nvSpPr>
          <p:spPr>
            <a:xfrm flipH="1">
              <a:off x="5893602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4" name="Google Shape;174;p11"/>
            <p:cNvSpPr/>
            <p:nvPr/>
          </p:nvSpPr>
          <p:spPr>
            <a:xfrm flipH="1">
              <a:off x="5701028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5" name="Google Shape;175;p11"/>
            <p:cNvSpPr/>
            <p:nvPr/>
          </p:nvSpPr>
          <p:spPr>
            <a:xfrm>
              <a:off x="4779100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6" name="Google Shape;176;p11"/>
            <p:cNvSpPr/>
            <p:nvPr/>
          </p:nvSpPr>
          <p:spPr>
            <a:xfrm flipH="1">
              <a:off x="8479339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7" name="Google Shape;177;p11"/>
            <p:cNvSpPr/>
            <p:nvPr/>
          </p:nvSpPr>
          <p:spPr>
            <a:xfrm>
              <a:off x="6413178" y="4925729"/>
              <a:ext cx="168163" cy="181080"/>
            </a:xfrm>
            <a:custGeom>
              <a:avLst/>
              <a:gdLst/>
              <a:ahLst/>
              <a:cxnLst/>
              <a:rect l="l" t="t" r="r" b="b"/>
              <a:pathLst>
                <a:path w="11144" h="12002" extrusionOk="0">
                  <a:moveTo>
                    <a:pt x="11144" y="0"/>
                  </a:moveTo>
                  <a:lnTo>
                    <a:pt x="3429" y="12002"/>
                  </a:lnTo>
                  <a:lnTo>
                    <a:pt x="0" y="914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8" name="Google Shape;178;p11"/>
            <p:cNvSpPr/>
            <p:nvPr/>
          </p:nvSpPr>
          <p:spPr>
            <a:xfrm>
              <a:off x="6656447" y="4904497"/>
              <a:ext cx="73292" cy="218462"/>
            </a:xfrm>
            <a:custGeom>
              <a:avLst/>
              <a:gdLst/>
              <a:ahLst/>
              <a:cxnLst/>
              <a:rect l="l" t="t" r="r" b="b"/>
              <a:pathLst>
                <a:path w="4857" h="13716" extrusionOk="0">
                  <a:moveTo>
                    <a:pt x="4857" y="0"/>
                  </a:moveTo>
                  <a:lnTo>
                    <a:pt x="1714" y="6858"/>
                  </a:lnTo>
                  <a:lnTo>
                    <a:pt x="4857" y="13716"/>
                  </a:lnTo>
                  <a:lnTo>
                    <a:pt x="0" y="13716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9" name="Google Shape;179;p11"/>
            <p:cNvSpPr/>
            <p:nvPr/>
          </p:nvSpPr>
          <p:spPr>
            <a:xfrm rot="-772385" flipH="1">
              <a:off x="7297125" y="4931449"/>
              <a:ext cx="242258" cy="122754"/>
            </a:xfrm>
            <a:custGeom>
              <a:avLst/>
              <a:gdLst/>
              <a:ahLst/>
              <a:cxnLst/>
              <a:rect l="l" t="t" r="r" b="b"/>
              <a:pathLst>
                <a:path w="9690" h="4910" extrusionOk="0">
                  <a:moveTo>
                    <a:pt x="0" y="0"/>
                  </a:moveTo>
                  <a:lnTo>
                    <a:pt x="3747" y="4910"/>
                  </a:lnTo>
                  <a:lnTo>
                    <a:pt x="8140" y="905"/>
                  </a:lnTo>
                  <a:lnTo>
                    <a:pt x="9690" y="3230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0" name="Google Shape;180;p11"/>
            <p:cNvSpPr/>
            <p:nvPr/>
          </p:nvSpPr>
          <p:spPr>
            <a:xfrm>
              <a:off x="7637737" y="4900109"/>
              <a:ext cx="74300" cy="222850"/>
            </a:xfrm>
            <a:custGeom>
              <a:avLst/>
              <a:gdLst/>
              <a:ahLst/>
              <a:cxnLst/>
              <a:rect l="l" t="t" r="r" b="b"/>
              <a:pathLst>
                <a:path w="2972" h="8914" extrusionOk="0">
                  <a:moveTo>
                    <a:pt x="0" y="0"/>
                  </a:moveTo>
                  <a:lnTo>
                    <a:pt x="0" y="8914"/>
                  </a:lnTo>
                  <a:lnTo>
                    <a:pt x="2972" y="8914"/>
                  </a:ln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pic>
          <p:nvPicPr>
            <p:cNvPr id="181" name="Google Shape;181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5568301" y="4081200"/>
              <a:ext cx="534466" cy="87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5641" y="4081200"/>
              <a:ext cx="534466" cy="87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88383" y="4278497"/>
              <a:ext cx="653153" cy="677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61275" y="4278497"/>
              <a:ext cx="667508" cy="677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2924212" y="4256964"/>
              <a:ext cx="715358" cy="698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00672" y="4256964"/>
              <a:ext cx="715358" cy="698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77315" y="4445972"/>
              <a:ext cx="736891" cy="509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29788" y="4445972"/>
              <a:ext cx="736891" cy="509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550488" y="4276104"/>
              <a:ext cx="667508" cy="679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213935" y="4276104"/>
              <a:ext cx="741676" cy="6794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11"/>
            <p:cNvSpPr/>
            <p:nvPr/>
          </p:nvSpPr>
          <p:spPr>
            <a:xfrm>
              <a:off x="4896942" y="4662673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4755021" y="4650887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8426917" y="4646004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8284996" y="4634218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1583030" y="4529911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1441108" y="4518125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1"/>
            <p:cNvSpPr/>
            <p:nvPr/>
          </p:nvSpPr>
          <p:spPr>
            <a:xfrm flipH="1">
              <a:off x="5767046" y="4577317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1"/>
            <p:cNvSpPr/>
            <p:nvPr/>
          </p:nvSpPr>
          <p:spPr>
            <a:xfrm flipH="1">
              <a:off x="5918283" y="4565531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1"/>
            <p:cNvSpPr/>
            <p:nvPr/>
          </p:nvSpPr>
          <p:spPr>
            <a:xfrm flipH="1">
              <a:off x="3228777" y="4602367"/>
              <a:ext cx="69459" cy="69702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1"/>
            <p:cNvSpPr/>
            <p:nvPr/>
          </p:nvSpPr>
          <p:spPr>
            <a:xfrm flipH="1">
              <a:off x="3380014" y="4590581"/>
              <a:ext cx="60144" cy="62448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1"/>
            <p:cNvSpPr/>
            <p:nvPr/>
          </p:nvSpPr>
          <p:spPr>
            <a:xfrm rot="-311666">
              <a:off x="4096754" y="46304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1"/>
            <p:cNvSpPr/>
            <p:nvPr/>
          </p:nvSpPr>
          <p:spPr>
            <a:xfrm rot="-392198">
              <a:off x="3942938" y="46344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1"/>
            <p:cNvSpPr/>
            <p:nvPr/>
          </p:nvSpPr>
          <p:spPr>
            <a:xfrm rot="-311666">
              <a:off x="6638372" y="4644749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1"/>
            <p:cNvSpPr/>
            <p:nvPr/>
          </p:nvSpPr>
          <p:spPr>
            <a:xfrm rot="-392198">
              <a:off x="6484557" y="4648745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1"/>
            <p:cNvSpPr/>
            <p:nvPr/>
          </p:nvSpPr>
          <p:spPr>
            <a:xfrm rot="-311666">
              <a:off x="7699854" y="46458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1"/>
            <p:cNvSpPr/>
            <p:nvPr/>
          </p:nvSpPr>
          <p:spPr>
            <a:xfrm rot="-392198">
              <a:off x="7546038" y="46498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1"/>
            <p:cNvSpPr/>
            <p:nvPr/>
          </p:nvSpPr>
          <p:spPr>
            <a:xfrm rot="-311666">
              <a:off x="2463316" y="4605762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1"/>
            <p:cNvSpPr/>
            <p:nvPr/>
          </p:nvSpPr>
          <p:spPr>
            <a:xfrm rot="-392198">
              <a:off x="2309500" y="4609757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1"/>
            <p:cNvSpPr/>
            <p:nvPr/>
          </p:nvSpPr>
          <p:spPr>
            <a:xfrm rot="-311666">
              <a:off x="747579" y="4675687"/>
              <a:ext cx="69746" cy="69989"/>
            </a:xfrm>
            <a:custGeom>
              <a:avLst/>
              <a:gdLst/>
              <a:ahLst/>
              <a:cxnLst/>
              <a:rect l="l" t="t" r="r" b="b"/>
              <a:pathLst>
                <a:path w="1262894" h="1267301" extrusionOk="0">
                  <a:moveTo>
                    <a:pt x="231059" y="1122190"/>
                  </a:moveTo>
                  <a:cubicBezTo>
                    <a:pt x="514968" y="1352060"/>
                    <a:pt x="900540" y="1299990"/>
                    <a:pt x="1120059" y="1028464"/>
                  </a:cubicBezTo>
                  <a:cubicBezTo>
                    <a:pt x="1339579" y="756938"/>
                    <a:pt x="1304209" y="308501"/>
                    <a:pt x="1026778" y="139464"/>
                  </a:cubicBezTo>
                  <a:cubicBezTo>
                    <a:pt x="749346" y="-29573"/>
                    <a:pt x="340025" y="-94216"/>
                    <a:pt x="137778" y="233190"/>
                  </a:cubicBezTo>
                  <a:cubicBezTo>
                    <a:pt x="-64469" y="560596"/>
                    <a:pt x="-52785" y="892256"/>
                    <a:pt x="231059" y="11221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1"/>
            <p:cNvSpPr/>
            <p:nvPr/>
          </p:nvSpPr>
          <p:spPr>
            <a:xfrm rot="-392198">
              <a:off x="593763" y="4679682"/>
              <a:ext cx="59913" cy="62209"/>
            </a:xfrm>
            <a:custGeom>
              <a:avLst/>
              <a:gdLst/>
              <a:ahLst/>
              <a:cxnLst/>
              <a:rect l="l" t="t" r="r" b="b"/>
              <a:pathLst>
                <a:path w="248016" h="257519" extrusionOk="0">
                  <a:moveTo>
                    <a:pt x="34797" y="41482"/>
                  </a:moveTo>
                  <a:cubicBezTo>
                    <a:pt x="-15305" y="89424"/>
                    <a:pt x="-9653" y="162830"/>
                    <a:pt x="41147" y="218393"/>
                  </a:cubicBezTo>
                  <a:cubicBezTo>
                    <a:pt x="91947" y="273955"/>
                    <a:pt x="178624" y="269193"/>
                    <a:pt x="218057" y="211408"/>
                  </a:cubicBezTo>
                  <a:cubicBezTo>
                    <a:pt x="257491" y="153623"/>
                    <a:pt x="260603" y="87011"/>
                    <a:pt x="211707" y="34497"/>
                  </a:cubicBezTo>
                  <a:cubicBezTo>
                    <a:pt x="162813" y="-18017"/>
                    <a:pt x="84962" y="-6460"/>
                    <a:pt x="34797" y="41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1"/>
            <p:cNvSpPr/>
            <p:nvPr/>
          </p:nvSpPr>
          <p:spPr>
            <a:xfrm rot="1498374">
              <a:off x="4099383" y="4682386"/>
              <a:ext cx="123962" cy="138116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11"/>
            <p:cNvSpPr/>
            <p:nvPr/>
          </p:nvSpPr>
          <p:spPr>
            <a:xfrm rot="2700242">
              <a:off x="579912" y="4640102"/>
              <a:ext cx="251162" cy="279858"/>
            </a:xfrm>
            <a:custGeom>
              <a:avLst/>
              <a:gdLst/>
              <a:ahLst/>
              <a:cxnLst/>
              <a:rect l="l" t="t" r="r" b="b"/>
              <a:pathLst>
                <a:path w="10002" h="11144" extrusionOk="0">
                  <a:moveTo>
                    <a:pt x="0" y="11144"/>
                  </a:moveTo>
                  <a:cubicBezTo>
                    <a:pt x="4895" y="10166"/>
                    <a:pt x="10002" y="4991"/>
                    <a:pt x="10002" y="0"/>
                  </a:cubicBezTo>
                </a:path>
              </a:pathLst>
            </a:custGeom>
            <a:noFill/>
            <a:ln w="38100" cap="rnd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3" name="Google Shape;213;p11"/>
            <p:cNvSpPr/>
            <p:nvPr/>
          </p:nvSpPr>
          <p:spPr>
            <a:xfrm>
              <a:off x="2328621" y="4644669"/>
              <a:ext cx="170700" cy="1707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533530" y="4690100"/>
              <a:ext cx="122700" cy="122700"/>
            </a:xfrm>
            <a:prstGeom prst="pie">
              <a:avLst>
                <a:gd name="adj1" fmla="val 0"/>
                <a:gd name="adj2" fmla="val 1085293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7620925" y="4750629"/>
              <a:ext cx="75900" cy="1056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alter Turncoat"/>
              <a:buNone/>
              <a:defRPr sz="3000">
                <a:solidFill>
                  <a:schemeClr val="dk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1671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➜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-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●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unito"/>
              <a:buChar char="○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Nunito"/>
              <a:buChar char="■"/>
              <a:defRPr sz="24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knews.cc/zh-tw/code/plxkxoj.html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medium.com/@redmilk/tensorflow-%E7%AD%86%E8%A8%98-5-convolution-netowrk-%E5%AF%A6%E4%BD%9C-lenet-5%E6%A8%A1%E5%9E%8B-e23d95c9265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jp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11" Type="http://schemas.openxmlformats.org/officeDocument/2006/relationships/image" Target="../media/image36.png"/><Relationship Id="rId5" Type="http://schemas.openxmlformats.org/officeDocument/2006/relationships/image" Target="../media/image46.png"/><Relationship Id="rId15" Type="http://schemas.openxmlformats.org/officeDocument/2006/relationships/image" Target="../media/image40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11" Type="http://schemas.openxmlformats.org/officeDocument/2006/relationships/image" Target="../media/image36.png"/><Relationship Id="rId5" Type="http://schemas.openxmlformats.org/officeDocument/2006/relationships/image" Target="../media/image46.png"/><Relationship Id="rId15" Type="http://schemas.openxmlformats.org/officeDocument/2006/relationships/image" Target="../media/image40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AD5DCED-47CF-A7C3-5460-CA6AF792B628}"/>
              </a:ext>
            </a:extLst>
          </p:cNvPr>
          <p:cNvSpPr txBox="1"/>
          <p:nvPr/>
        </p:nvSpPr>
        <p:spPr>
          <a:xfrm>
            <a:off x="1403498" y="1715386"/>
            <a:ext cx="63370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發票數字辨識</a:t>
            </a:r>
            <a:endParaRPr lang="en-US" altLang="zh-TW" sz="5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S0961001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陳常葳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"/>
          <p:cNvSpPr txBox="1">
            <a:spLocks noGrp="1"/>
          </p:cNvSpPr>
          <p:nvPr>
            <p:ph type="ctrTitle"/>
          </p:nvPr>
        </p:nvSpPr>
        <p:spPr>
          <a:xfrm>
            <a:off x="2198179" y="574545"/>
            <a:ext cx="4652683" cy="4653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建立模型：自製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425F546-F044-6367-A3D9-F67F5FF9764B}"/>
              </a:ext>
            </a:extLst>
          </p:cNvPr>
          <p:cNvSpPr txBox="1"/>
          <p:nvPr/>
        </p:nvSpPr>
        <p:spPr>
          <a:xfrm>
            <a:off x="2187387" y="1039906"/>
            <a:ext cx="4652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逐漸減少</a:t>
            </a:r>
            <a:r>
              <a:rPr lang="en-US" altLang="zh-TW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 dimension</a:t>
            </a:r>
            <a:r>
              <a:rPr lang="zh-TW" altLang="en-US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，並在每一層加上</a:t>
            </a:r>
            <a:r>
              <a:rPr lang="en-US" altLang="zh-TW" sz="1800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relu</a:t>
            </a:r>
            <a:r>
              <a:rPr lang="en-US" altLang="zh-TW" sz="1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 activation function</a:t>
            </a:r>
            <a:endParaRPr lang="zh-TW" altLang="en-US" sz="18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E2649D-EF58-72E4-7F96-06F091EA07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9" t="50000" r="47500" b="25000"/>
          <a:stretch/>
        </p:blipFill>
        <p:spPr>
          <a:xfrm>
            <a:off x="2042625" y="2151598"/>
            <a:ext cx="5058750" cy="18583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1C121BC-3446-EC92-9FAF-773BBEBAD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自製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5C5C479-2C9E-A81E-E6FA-476383AA6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18F0606-9571-8356-B067-FC79A45EC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8" t="47132" r="55349" b="18139"/>
          <a:stretch/>
        </p:blipFill>
        <p:spPr>
          <a:xfrm>
            <a:off x="548125" y="1108390"/>
            <a:ext cx="5576228" cy="3461110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6955D4D1-68CB-5139-3F57-EF5AE3555AB6}"/>
              </a:ext>
            </a:extLst>
          </p:cNvPr>
          <p:cNvSpPr/>
          <p:nvPr/>
        </p:nvSpPr>
        <p:spPr>
          <a:xfrm>
            <a:off x="785510" y="4104585"/>
            <a:ext cx="3397624" cy="528918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9AA5271-534A-A4F8-F4B8-E7B6A388D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模型建立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-2: CNN LENET-5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288D9B3-16B9-6934-071B-09092C011CAB}"/>
              </a:ext>
            </a:extLst>
          </p:cNvPr>
          <p:cNvSpPr txBox="1"/>
          <p:nvPr/>
        </p:nvSpPr>
        <p:spPr>
          <a:xfrm>
            <a:off x="548125" y="1348740"/>
            <a:ext cx="6167100" cy="2325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81000">
              <a:lnSpc>
                <a:spcPct val="115000"/>
              </a:lnSpc>
              <a:spcBef>
                <a:spcPts val="800"/>
              </a:spcBef>
              <a:buClr>
                <a:schemeClr val="accent1"/>
              </a:buClr>
              <a:buSzPts val="2400"/>
              <a:buFont typeface="Arial"/>
              <a:buChar char="➜"/>
            </a:pPr>
            <a:r>
              <a:rPr lang="zh-TW" altLang="en-US" sz="1600" b="0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來源論文：</a:t>
            </a:r>
            <a:r>
              <a:rPr lang="en-US" altLang="zh-TW" sz="1600" b="0" i="0" dirty="0" err="1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LeCun</a:t>
            </a:r>
            <a:r>
              <a:rPr lang="en-US" altLang="zh-TW" sz="1600" b="0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, Yann, et al. </a:t>
            </a:r>
            <a:r>
              <a:rPr lang="zh-TW" altLang="en-US" sz="1600" b="0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en-US" altLang="zh-TW" sz="1600" b="0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Gradient-based learning applied to document recognition.</a:t>
            </a:r>
            <a:r>
              <a:rPr lang="zh-TW" altLang="en-US" sz="1600" b="0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」 </a:t>
            </a:r>
            <a:r>
              <a:rPr lang="en-US" altLang="zh-TW" sz="1600" b="0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Proceedings of the IEEE 86.11 (1998): 2278-2324.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➜"/>
            </a:pPr>
            <a:r>
              <a:rPr lang="zh-TW" altLang="en-US" sz="1600" b="0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卷積神經網絡的「</a:t>
            </a:r>
            <a:r>
              <a:rPr lang="en-US" altLang="zh-TW" sz="1600" b="0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Hello Word</a:t>
            </a:r>
            <a:r>
              <a:rPr lang="zh-TW" altLang="en-US" sz="1600" b="0" i="0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en-US" altLang="zh-TW" sz="1600" b="0" i="0" dirty="0"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➜"/>
            </a:pP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用於字符識別</a:t>
            </a: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➜"/>
            </a:pP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layers, with 32 * 32 input data size</a:t>
            </a:r>
            <a:b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8"/>
          <p:cNvSpPr txBox="1">
            <a:spLocks noGrp="1"/>
          </p:cNvSpPr>
          <p:nvPr>
            <p:ph type="title" idx="4294967295"/>
          </p:nvPr>
        </p:nvSpPr>
        <p:spPr>
          <a:xfrm>
            <a:off x="465583" y="386940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LAYERS</a:t>
            </a:r>
            <a:endParaRPr dirty="0"/>
          </a:p>
        </p:txBody>
      </p:sp>
      <p:sp>
        <p:nvSpPr>
          <p:cNvPr id="468" name="Google Shape;468;p38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70" name="Google Shape;470;p38"/>
          <p:cNvSpPr/>
          <p:nvPr/>
        </p:nvSpPr>
        <p:spPr>
          <a:xfrm>
            <a:off x="7729987" y="2399531"/>
            <a:ext cx="1161097" cy="393600"/>
          </a:xfrm>
          <a:prstGeom prst="homePlate">
            <a:avLst>
              <a:gd name="adj" fmla="val 32030"/>
            </a:avLst>
          </a:prstGeom>
          <a:solidFill>
            <a:schemeClr val="accent5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Nunito"/>
              </a:rPr>
              <a:t>Output Layer</a:t>
            </a:r>
            <a:endParaRPr sz="1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Nunito"/>
            </a:endParaRPr>
          </a:p>
        </p:txBody>
      </p:sp>
      <p:cxnSp>
        <p:nvCxnSpPr>
          <p:cNvPr id="482" name="Google Shape;482;p38"/>
          <p:cNvCxnSpPr/>
          <p:nvPr/>
        </p:nvCxnSpPr>
        <p:spPr>
          <a:xfrm rot="10800000">
            <a:off x="768923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3" name="Google Shape;483;p38"/>
          <p:cNvSpPr txBox="1"/>
          <p:nvPr/>
        </p:nvSpPr>
        <p:spPr>
          <a:xfrm>
            <a:off x="112926" y="1339465"/>
            <a:ext cx="1834869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0" i="0" dirty="0">
                <a:solidFill>
                  <a:schemeClr val="tx1"/>
                </a:solidFill>
                <a:effectLst/>
                <a:latin typeface="source-serif-pro"/>
              </a:rPr>
              <a:t>圖片大小變</a:t>
            </a:r>
            <a:r>
              <a:rPr lang="en-US" altLang="zh-TW" sz="1200" b="0" i="0" dirty="0">
                <a:solidFill>
                  <a:schemeClr val="tx1"/>
                </a:solidFill>
                <a:effectLst/>
                <a:latin typeface="source-serif-pro"/>
              </a:rPr>
              <a:t>28x28</a:t>
            </a:r>
            <a:endParaRPr lang="en-US" altLang="zh-TW" sz="1200" dirty="0">
              <a:solidFill>
                <a:schemeClr val="tx1"/>
              </a:solidFill>
              <a:latin typeface="source-serif-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b="0" i="0" dirty="0">
                <a:solidFill>
                  <a:schemeClr val="tx1"/>
                </a:solidFill>
                <a:effectLst/>
                <a:latin typeface="source-serif-pro"/>
              </a:rPr>
              <a:t>kernel </a:t>
            </a:r>
            <a:r>
              <a:rPr lang="zh-TW" altLang="en-US" sz="1200" b="0" i="0" dirty="0">
                <a:solidFill>
                  <a:schemeClr val="tx1"/>
                </a:solidFill>
                <a:effectLst/>
                <a:latin typeface="source-serif-pro"/>
              </a:rPr>
              <a:t>大小 </a:t>
            </a:r>
            <a:r>
              <a:rPr lang="en-US" altLang="zh-TW" sz="1200" b="0" i="0" dirty="0">
                <a:solidFill>
                  <a:schemeClr val="tx1"/>
                </a:solidFill>
                <a:effectLst/>
                <a:latin typeface="source-serif-pro"/>
              </a:rPr>
              <a:t>5x5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b="0" i="0" dirty="0">
                <a:solidFill>
                  <a:schemeClr val="tx1"/>
                </a:solidFill>
                <a:effectLst/>
                <a:latin typeface="source-serif-pro"/>
              </a:rPr>
              <a:t>產生結果</a:t>
            </a:r>
            <a:r>
              <a:rPr lang="en-US" altLang="zh-TW" sz="1200" b="0" i="0" dirty="0">
                <a:solidFill>
                  <a:schemeClr val="tx1"/>
                </a:solidFill>
                <a:effectLst/>
                <a:latin typeface="source-serif-pro"/>
              </a:rPr>
              <a:t>6 </a:t>
            </a:r>
            <a:r>
              <a:rPr lang="zh-TW" altLang="en-US" sz="1200" b="0" i="0" dirty="0">
                <a:solidFill>
                  <a:schemeClr val="tx1"/>
                </a:solidFill>
                <a:effectLst/>
                <a:latin typeface="source-serif-pro"/>
              </a:rPr>
              <a:t>張，</a:t>
            </a:r>
            <a:r>
              <a:rPr lang="en-US" altLang="zh-TW" sz="1200" b="0" i="0" dirty="0">
                <a:solidFill>
                  <a:schemeClr val="tx1"/>
                </a:solidFill>
                <a:effectLst/>
                <a:latin typeface="source-serif-pro"/>
              </a:rPr>
              <a:t>kernel </a:t>
            </a:r>
            <a:r>
              <a:rPr lang="zh-TW" altLang="en-US" sz="1200" b="0" i="0" dirty="0">
                <a:solidFill>
                  <a:schemeClr val="tx1"/>
                </a:solidFill>
                <a:effectLst/>
                <a:latin typeface="source-serif-pro"/>
              </a:rPr>
              <a:t>有 </a:t>
            </a:r>
            <a:r>
              <a:rPr lang="en-US" altLang="zh-TW" sz="1200" b="0" i="0" dirty="0">
                <a:solidFill>
                  <a:schemeClr val="tx1"/>
                </a:solidFill>
                <a:effectLst/>
                <a:latin typeface="source-serif-pro"/>
              </a:rPr>
              <a:t>6 </a:t>
            </a:r>
            <a:r>
              <a:rPr lang="zh-TW" altLang="en-US" sz="1200" b="0" i="0" dirty="0">
                <a:solidFill>
                  <a:schemeClr val="tx1"/>
                </a:solidFill>
                <a:effectLst/>
                <a:latin typeface="source-serif-pro"/>
              </a:rPr>
              <a:t>個</a:t>
            </a:r>
            <a:r>
              <a:rPr lang="en-US" altLang="zh-TW" sz="1200" b="0" i="0" dirty="0">
                <a:solidFill>
                  <a:schemeClr val="tx1"/>
                </a:solidFill>
                <a:effectLst/>
                <a:latin typeface="source-serif-pro"/>
              </a:rPr>
              <a:t>(channel </a:t>
            </a:r>
            <a:r>
              <a:rPr lang="en-US" altLang="zh-TW" sz="1200" dirty="0">
                <a:solidFill>
                  <a:schemeClr val="tx1"/>
                </a:solidFill>
                <a:latin typeface="source-serif-pro"/>
              </a:rPr>
              <a:t>=</a:t>
            </a:r>
            <a:r>
              <a:rPr lang="zh-TW" altLang="en-US" sz="1200" b="0" i="0" dirty="0">
                <a:solidFill>
                  <a:schemeClr val="tx1"/>
                </a:solidFill>
                <a:effectLst/>
                <a:latin typeface="source-serif-pro"/>
              </a:rPr>
              <a:t> </a:t>
            </a:r>
            <a:r>
              <a:rPr lang="en-US" altLang="zh-TW" sz="1200" b="0" i="0" dirty="0">
                <a:solidFill>
                  <a:schemeClr val="tx1"/>
                </a:solidFill>
                <a:effectLst/>
                <a:latin typeface="source-serif-pro"/>
              </a:rPr>
              <a:t>6)</a:t>
            </a:r>
            <a:endParaRPr sz="1200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84" name="Google Shape;484;p38"/>
          <p:cNvCxnSpPr/>
          <p:nvPr/>
        </p:nvCxnSpPr>
        <p:spPr>
          <a:xfrm rot="10800000">
            <a:off x="3258553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5" name="Google Shape;485;p38"/>
          <p:cNvSpPr txBox="1"/>
          <p:nvPr/>
        </p:nvSpPr>
        <p:spPr>
          <a:xfrm>
            <a:off x="2341116" y="1339465"/>
            <a:ext cx="183487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tx1"/>
                </a:solidFill>
                <a:latin typeface="source-serif-pro"/>
              </a:rPr>
              <a:t>kernel </a:t>
            </a:r>
            <a:r>
              <a:rPr lang="zh-TW" altLang="en-US" dirty="0">
                <a:solidFill>
                  <a:schemeClr val="tx1"/>
                </a:solidFill>
                <a:latin typeface="source-serif-pro"/>
              </a:rPr>
              <a:t>大小 </a:t>
            </a:r>
            <a:r>
              <a:rPr lang="en-US" altLang="zh-TW" dirty="0">
                <a:solidFill>
                  <a:schemeClr val="tx1"/>
                </a:solidFill>
                <a:latin typeface="source-serif-pro"/>
              </a:rPr>
              <a:t>5x5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tx1"/>
                </a:solidFill>
                <a:latin typeface="source-serif-pro"/>
              </a:rPr>
              <a:t>kernel </a:t>
            </a:r>
            <a:r>
              <a:rPr lang="zh-TW" altLang="en-US" dirty="0">
                <a:solidFill>
                  <a:schemeClr val="tx1"/>
                </a:solidFill>
                <a:latin typeface="source-serif-pro"/>
              </a:rPr>
              <a:t>數量</a:t>
            </a:r>
            <a:r>
              <a:rPr lang="en-US" altLang="zh-TW" dirty="0">
                <a:solidFill>
                  <a:schemeClr val="tx1"/>
                </a:solidFill>
                <a:latin typeface="source-serif-pro"/>
              </a:rPr>
              <a:t>channel = 16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tx1"/>
                </a:solidFill>
                <a:latin typeface="source-serif-pro"/>
              </a:rPr>
              <a:t>產生的 </a:t>
            </a:r>
            <a:r>
              <a:rPr lang="en-US" altLang="zh-TW" dirty="0">
                <a:solidFill>
                  <a:schemeClr val="tx1"/>
                </a:solidFill>
                <a:latin typeface="source-serif-pro"/>
              </a:rPr>
              <a:t>feature map </a:t>
            </a:r>
            <a:r>
              <a:rPr lang="zh-TW" altLang="en-US" dirty="0">
                <a:solidFill>
                  <a:schemeClr val="tx1"/>
                </a:solidFill>
                <a:latin typeface="source-serif-pro"/>
              </a:rPr>
              <a:t>大小</a:t>
            </a:r>
            <a:r>
              <a:rPr lang="en-US" altLang="zh-TW" dirty="0">
                <a:solidFill>
                  <a:schemeClr val="tx1"/>
                </a:solidFill>
                <a:latin typeface="source-serif-pro"/>
              </a:rPr>
              <a:t>=10x10</a:t>
            </a:r>
            <a:endParaRPr dirty="0">
              <a:solidFill>
                <a:schemeClr val="tx1"/>
              </a:solidFill>
              <a:latin typeface="source-serif-pro"/>
              <a:sym typeface="Nunito"/>
            </a:endParaRPr>
          </a:p>
        </p:txBody>
      </p:sp>
      <p:cxnSp>
        <p:nvCxnSpPr>
          <p:cNvPr id="486" name="Google Shape;486;p38"/>
          <p:cNvCxnSpPr/>
          <p:nvPr/>
        </p:nvCxnSpPr>
        <p:spPr>
          <a:xfrm rot="10800000">
            <a:off x="5832843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7" name="Google Shape;487;p38"/>
          <p:cNvSpPr txBox="1"/>
          <p:nvPr/>
        </p:nvSpPr>
        <p:spPr>
          <a:xfrm>
            <a:off x="5088513" y="1346200"/>
            <a:ext cx="151598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tx1"/>
                </a:solidFill>
                <a:latin typeface="source-serif-pro"/>
              </a:rPr>
              <a:t>準備要產生結果，先做一層全連接層，大小為 </a:t>
            </a:r>
            <a:r>
              <a:rPr lang="en-US" altLang="zh-TW" dirty="0">
                <a:solidFill>
                  <a:schemeClr val="tx1"/>
                </a:solidFill>
                <a:latin typeface="source-serif-pro"/>
              </a:rPr>
              <a:t>120 kernel size=1x1</a:t>
            </a:r>
            <a:endParaRPr dirty="0">
              <a:solidFill>
                <a:schemeClr val="tx1"/>
              </a:solidFill>
              <a:latin typeface="source-serif-pro"/>
              <a:sym typeface="Nunito"/>
            </a:endParaRPr>
          </a:p>
        </p:txBody>
      </p:sp>
      <p:cxnSp>
        <p:nvCxnSpPr>
          <p:cNvPr id="488" name="Google Shape;488;p38"/>
          <p:cNvCxnSpPr/>
          <p:nvPr/>
        </p:nvCxnSpPr>
        <p:spPr>
          <a:xfrm rot="10800000">
            <a:off x="8326705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9" name="Google Shape;489;p38"/>
          <p:cNvSpPr txBox="1"/>
          <p:nvPr/>
        </p:nvSpPr>
        <p:spPr>
          <a:xfrm>
            <a:off x="7435702" y="1346200"/>
            <a:ext cx="1708298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zh-TW" altLang="en-US" dirty="0">
                <a:solidFill>
                  <a:schemeClr val="tx1"/>
                </a:solidFill>
                <a:latin typeface="source-serif-pro"/>
              </a:rPr>
              <a:t>高斯函數</a:t>
            </a:r>
            <a:endParaRPr lang="en-US" altLang="zh-TW" dirty="0">
              <a:solidFill>
                <a:schemeClr val="tx1"/>
              </a:solidFill>
              <a:latin typeface="source-serif-pro"/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  <a:latin typeface="source-serif-pro"/>
              </a:rPr>
              <a:t>將輸出減少至 </a:t>
            </a:r>
            <a:r>
              <a:rPr lang="en-US" altLang="zh-TW" dirty="0">
                <a:solidFill>
                  <a:schemeClr val="tx1"/>
                </a:solidFill>
                <a:latin typeface="source-serif-pro"/>
              </a:rPr>
              <a:t>10 </a:t>
            </a:r>
            <a:r>
              <a:rPr lang="zh-TW" altLang="en-US" dirty="0">
                <a:solidFill>
                  <a:schemeClr val="tx1"/>
                </a:solidFill>
                <a:latin typeface="source-serif-pro"/>
              </a:rPr>
              <a:t>個</a:t>
            </a:r>
          </a:p>
        </p:txBody>
      </p:sp>
      <p:cxnSp>
        <p:nvCxnSpPr>
          <p:cNvPr id="494" name="Google Shape;494;p38"/>
          <p:cNvCxnSpPr/>
          <p:nvPr/>
        </p:nvCxnSpPr>
        <p:spPr>
          <a:xfrm rot="10800000">
            <a:off x="1871487" y="2733864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5" name="Google Shape;495;p38"/>
          <p:cNvSpPr txBox="1"/>
          <p:nvPr/>
        </p:nvSpPr>
        <p:spPr>
          <a:xfrm>
            <a:off x="704681" y="3300099"/>
            <a:ext cx="222828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tx1"/>
                </a:solidFill>
                <a:latin typeface="source-serif-pro"/>
              </a:rPr>
              <a:t>max pool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tx1"/>
                </a:solidFill>
                <a:latin typeface="source-serif-pro"/>
              </a:rPr>
              <a:t>2x2</a:t>
            </a:r>
            <a:r>
              <a:rPr lang="zh-TW" altLang="en-US" dirty="0">
                <a:solidFill>
                  <a:schemeClr val="tx1"/>
                </a:solidFill>
                <a:latin typeface="source-serif-pro"/>
              </a:rPr>
              <a:t>大小的池化層</a:t>
            </a:r>
            <a:endParaRPr lang="en-US" altLang="zh-TW" dirty="0">
              <a:solidFill>
                <a:schemeClr val="tx1"/>
              </a:solidFill>
              <a:latin typeface="source-serif-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tx1"/>
                </a:solidFill>
                <a:latin typeface="source-serif-pro"/>
              </a:rPr>
              <a:t>步長</a:t>
            </a:r>
            <a:r>
              <a:rPr lang="en-US" altLang="zh-TW" dirty="0">
                <a:solidFill>
                  <a:schemeClr val="tx1"/>
                </a:solidFill>
                <a:latin typeface="source-serif-pro"/>
              </a:rPr>
              <a:t>stride=2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tx1"/>
                </a:solidFill>
                <a:latin typeface="source-serif-pro"/>
              </a:rPr>
              <a:t>輸出</a:t>
            </a:r>
            <a:r>
              <a:rPr lang="en-US" altLang="zh-TW" dirty="0">
                <a:solidFill>
                  <a:schemeClr val="tx1"/>
                </a:solidFill>
                <a:latin typeface="source-serif-pro"/>
              </a:rPr>
              <a:t>=14x14x6</a:t>
            </a:r>
            <a:endParaRPr dirty="0">
              <a:solidFill>
                <a:schemeClr val="tx1"/>
              </a:solidFill>
              <a:latin typeface="source-serif-pro"/>
              <a:sym typeface="Nunito"/>
            </a:endParaRPr>
          </a:p>
        </p:txBody>
      </p:sp>
      <p:cxnSp>
        <p:nvCxnSpPr>
          <p:cNvPr id="496" name="Google Shape;496;p38"/>
          <p:cNvCxnSpPr/>
          <p:nvPr/>
        </p:nvCxnSpPr>
        <p:spPr>
          <a:xfrm rot="10800000">
            <a:off x="4567844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7" name="Google Shape;497;p38"/>
          <p:cNvSpPr txBox="1"/>
          <p:nvPr/>
        </p:nvSpPr>
        <p:spPr>
          <a:xfrm>
            <a:off x="6366956" y="3280735"/>
            <a:ext cx="157565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tx1"/>
                </a:solidFill>
                <a:latin typeface="source-serif-pro"/>
              </a:rPr>
              <a:t>再作一次全連接層</a:t>
            </a:r>
            <a:endParaRPr lang="en-US" altLang="zh-TW" dirty="0">
              <a:solidFill>
                <a:schemeClr val="tx1"/>
              </a:solidFill>
              <a:latin typeface="source-serif-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tx1"/>
                </a:solidFill>
                <a:latin typeface="source-serif-pro"/>
              </a:rPr>
              <a:t>大小</a:t>
            </a:r>
            <a:r>
              <a:rPr lang="en-US" altLang="zh-TW" dirty="0">
                <a:solidFill>
                  <a:schemeClr val="tx1"/>
                </a:solidFill>
                <a:latin typeface="source-serif-pro"/>
              </a:rPr>
              <a:t>=84</a:t>
            </a:r>
            <a:endParaRPr dirty="0">
              <a:solidFill>
                <a:schemeClr val="tx1"/>
              </a:solidFill>
              <a:latin typeface="source-serif-pro"/>
              <a:sym typeface="Nunito"/>
            </a:endParaRPr>
          </a:p>
        </p:txBody>
      </p:sp>
      <p:cxnSp>
        <p:nvCxnSpPr>
          <p:cNvPr id="498" name="Google Shape;498;p38"/>
          <p:cNvCxnSpPr/>
          <p:nvPr/>
        </p:nvCxnSpPr>
        <p:spPr>
          <a:xfrm rot="10800000">
            <a:off x="7197870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9" name="Google Shape;499;p38"/>
          <p:cNvSpPr txBox="1"/>
          <p:nvPr/>
        </p:nvSpPr>
        <p:spPr>
          <a:xfrm>
            <a:off x="3665607" y="3291729"/>
            <a:ext cx="180447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tx1"/>
                </a:solidFill>
                <a:latin typeface="source-serif-pro"/>
              </a:rPr>
              <a:t>max pool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tx1"/>
                </a:solidFill>
                <a:latin typeface="source-serif-pro"/>
              </a:rPr>
              <a:t>feature map </a:t>
            </a:r>
            <a:r>
              <a:rPr lang="zh-TW" altLang="en-US" dirty="0">
                <a:solidFill>
                  <a:schemeClr val="tx1"/>
                </a:solidFill>
                <a:latin typeface="source-serif-pro"/>
              </a:rPr>
              <a:t>大小</a:t>
            </a:r>
            <a:r>
              <a:rPr lang="en-US" altLang="zh-TW" dirty="0">
                <a:solidFill>
                  <a:schemeClr val="tx1"/>
                </a:solidFill>
                <a:latin typeface="source-serif-pro"/>
              </a:rPr>
              <a:t>=</a:t>
            </a:r>
            <a:r>
              <a:rPr lang="zh-TW" altLang="en-US" dirty="0">
                <a:solidFill>
                  <a:schemeClr val="tx1"/>
                </a:solidFill>
                <a:latin typeface="source-serif-pro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source-serif-pro"/>
              </a:rPr>
              <a:t>5x5</a:t>
            </a:r>
            <a:endParaRPr dirty="0">
              <a:solidFill>
                <a:schemeClr val="tx1"/>
              </a:solidFill>
              <a:latin typeface="source-serif-pro"/>
              <a:sym typeface="Nunito"/>
            </a:endParaRPr>
          </a:p>
        </p:txBody>
      </p:sp>
      <p:sp>
        <p:nvSpPr>
          <p:cNvPr id="3" name="Google Shape;470;p38">
            <a:extLst>
              <a:ext uri="{FF2B5EF4-FFF2-40B4-BE49-F238E27FC236}">
                <a16:creationId xmlns:a16="http://schemas.microsoft.com/office/drawing/2014/main" id="{4139E8C6-9CE7-9E65-BCDA-2F635AA3B4D9}"/>
              </a:ext>
            </a:extLst>
          </p:cNvPr>
          <p:cNvSpPr/>
          <p:nvPr/>
        </p:nvSpPr>
        <p:spPr>
          <a:xfrm>
            <a:off x="6426622" y="2399531"/>
            <a:ext cx="1515986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Nunito"/>
              </a:rPr>
              <a:t>Full Connection</a:t>
            </a:r>
            <a:endParaRPr sz="1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Nunito"/>
            </a:endParaRPr>
          </a:p>
        </p:txBody>
      </p:sp>
      <p:sp>
        <p:nvSpPr>
          <p:cNvPr id="4" name="Google Shape;470;p38">
            <a:extLst>
              <a:ext uri="{FF2B5EF4-FFF2-40B4-BE49-F238E27FC236}">
                <a16:creationId xmlns:a16="http://schemas.microsoft.com/office/drawing/2014/main" id="{B9D6DA62-5F76-5DE5-9CD4-151B9F560337}"/>
              </a:ext>
            </a:extLst>
          </p:cNvPr>
          <p:cNvSpPr/>
          <p:nvPr/>
        </p:nvSpPr>
        <p:spPr>
          <a:xfrm>
            <a:off x="5099202" y="2399531"/>
            <a:ext cx="1515986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Nunito"/>
              </a:rPr>
              <a:t>Convolution</a:t>
            </a:r>
            <a:endParaRPr sz="1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Nunito"/>
            </a:endParaRPr>
          </a:p>
        </p:txBody>
      </p:sp>
      <p:sp>
        <p:nvSpPr>
          <p:cNvPr id="5" name="Google Shape;470;p38">
            <a:extLst>
              <a:ext uri="{FF2B5EF4-FFF2-40B4-BE49-F238E27FC236}">
                <a16:creationId xmlns:a16="http://schemas.microsoft.com/office/drawing/2014/main" id="{A7126C66-EF23-6A6C-7BDD-29412CB287CD}"/>
              </a:ext>
            </a:extLst>
          </p:cNvPr>
          <p:cNvSpPr/>
          <p:nvPr/>
        </p:nvSpPr>
        <p:spPr>
          <a:xfrm>
            <a:off x="3794709" y="2399531"/>
            <a:ext cx="1515986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Nunito"/>
              </a:rPr>
              <a:t>Average Pooling</a:t>
            </a:r>
            <a:endParaRPr sz="1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Nunito"/>
            </a:endParaRPr>
          </a:p>
        </p:txBody>
      </p:sp>
      <p:sp>
        <p:nvSpPr>
          <p:cNvPr id="6" name="Google Shape;470;p38">
            <a:extLst>
              <a:ext uri="{FF2B5EF4-FFF2-40B4-BE49-F238E27FC236}">
                <a16:creationId xmlns:a16="http://schemas.microsoft.com/office/drawing/2014/main" id="{E7A95B8D-1A27-9A5B-8C26-28574D034BC8}"/>
              </a:ext>
            </a:extLst>
          </p:cNvPr>
          <p:cNvSpPr/>
          <p:nvPr/>
        </p:nvSpPr>
        <p:spPr>
          <a:xfrm>
            <a:off x="2484562" y="2399530"/>
            <a:ext cx="1515986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Nunito"/>
              </a:rPr>
              <a:t>Convolution</a:t>
            </a:r>
            <a:endParaRPr sz="1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Nunito"/>
            </a:endParaRPr>
          </a:p>
        </p:txBody>
      </p:sp>
      <p:sp>
        <p:nvSpPr>
          <p:cNvPr id="7" name="Google Shape;470;p38">
            <a:extLst>
              <a:ext uri="{FF2B5EF4-FFF2-40B4-BE49-F238E27FC236}">
                <a16:creationId xmlns:a16="http://schemas.microsoft.com/office/drawing/2014/main" id="{470C330D-3017-DB5F-3FA2-C0F3A84CA9AD}"/>
              </a:ext>
            </a:extLst>
          </p:cNvPr>
          <p:cNvSpPr/>
          <p:nvPr/>
        </p:nvSpPr>
        <p:spPr>
          <a:xfrm>
            <a:off x="1208356" y="2399529"/>
            <a:ext cx="1515986" cy="393600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Nunito"/>
              </a:rPr>
              <a:t>Average Pooling</a:t>
            </a:r>
            <a:endParaRPr sz="1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Nunito"/>
            </a:endParaRPr>
          </a:p>
        </p:txBody>
      </p:sp>
      <p:sp>
        <p:nvSpPr>
          <p:cNvPr id="8" name="Google Shape;470;p38">
            <a:extLst>
              <a:ext uri="{FF2B5EF4-FFF2-40B4-BE49-F238E27FC236}">
                <a16:creationId xmlns:a16="http://schemas.microsoft.com/office/drawing/2014/main" id="{40AA56D4-68EE-6AD9-F22D-8817FB3EF2EE}"/>
              </a:ext>
            </a:extLst>
          </p:cNvPr>
          <p:cNvSpPr/>
          <p:nvPr/>
        </p:nvSpPr>
        <p:spPr>
          <a:xfrm>
            <a:off x="174569" y="2399529"/>
            <a:ext cx="1183508" cy="393600"/>
          </a:xfrm>
          <a:prstGeom prst="homePlate">
            <a:avLst>
              <a:gd name="adj" fmla="val 32030"/>
            </a:avLst>
          </a:prstGeom>
          <a:solidFill>
            <a:schemeClr val="bg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unito"/>
                <a:sym typeface="Nunito"/>
              </a:rPr>
              <a:t>Convoluton</a:t>
            </a:r>
            <a:endParaRPr sz="1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6813160-EAB7-FA1C-9BC1-F954EB21D7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35DF4547-F54A-12EE-B85D-E2B9C0E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669" y="489097"/>
            <a:ext cx="6802662" cy="3465106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23ABA50F-4861-5BA6-08EE-DED346390E37}"/>
              </a:ext>
            </a:extLst>
          </p:cNvPr>
          <p:cNvSpPr txBox="1"/>
          <p:nvPr/>
        </p:nvSpPr>
        <p:spPr>
          <a:xfrm>
            <a:off x="745365" y="4118345"/>
            <a:ext cx="78532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https://kknews.cc/zh-tw/code/plxkxoj.html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https://medium.com/@redmilk/tensorflow-%E7%AD%86%E8%A8%98-5-convolution-netowrk-%E5%AF%A6%E4%BD%9C-lenet-5%E6%A8%A1%E5%9E%8B-e23d95c9265f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1691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5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0E1DCD6-3EA4-4283-BABB-E990DA3B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LENET-5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15F2459-D37E-1442-E6DF-7221728E0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38221" r="31000" b="14223"/>
          <a:stretch/>
        </p:blipFill>
        <p:spPr>
          <a:xfrm>
            <a:off x="451300" y="1318260"/>
            <a:ext cx="6263925" cy="30327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1A3C126-E7CD-3AFE-4250-601868B32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782" y="678391"/>
            <a:ext cx="4641000" cy="396300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EBA46A4-AA7E-9A20-C7BD-C5DF41218A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16" t="36000" r="54000" b="28148"/>
          <a:stretch/>
        </p:blipFill>
        <p:spPr>
          <a:xfrm>
            <a:off x="1226820" y="1203959"/>
            <a:ext cx="5547360" cy="333116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8A47381A-D5AD-0B00-9C69-6F5BBC810660}"/>
              </a:ext>
            </a:extLst>
          </p:cNvPr>
          <p:cNvSpPr/>
          <p:nvPr/>
        </p:nvSpPr>
        <p:spPr>
          <a:xfrm>
            <a:off x="1451817" y="3906791"/>
            <a:ext cx="3397624" cy="528918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8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40BAC05-EFB6-138D-BB06-BB6CB56E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25" y="593126"/>
            <a:ext cx="6167100" cy="396300"/>
          </a:xfrm>
        </p:spPr>
        <p:txBody>
          <a:bodyPr/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處理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C6BB4E4-A4EE-43D2-7555-0E5472C92639}"/>
              </a:ext>
            </a:extLst>
          </p:cNvPr>
          <p:cNvSpPr txBox="1"/>
          <p:nvPr/>
        </p:nvSpPr>
        <p:spPr>
          <a:xfrm>
            <a:off x="411126" y="1155405"/>
            <a:ext cx="630409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Steps:</a:t>
            </a:r>
          </a:p>
          <a:p>
            <a:pPr marL="342900" indent="-342900">
              <a:lnSpc>
                <a:spcPct val="30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先把圖片讀入，並裁切辨識範圍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30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將彩色變黑白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300000"/>
              </a:lnSpc>
              <a:buClr>
                <a:schemeClr val="accent6"/>
              </a:buClr>
              <a:buFont typeface="+mj-lt"/>
              <a:buAutoNum type="arabicPeriod"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個號碼一個一個裁切下來，分別儲存成等等要辨識的圖片</a:t>
            </a:r>
            <a:endParaRPr lang="en-US" altLang="zh-TW"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DCF5333-6B40-2615-3B5A-C9387AE8B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23" t="57462" r="38477" b="18415"/>
          <a:stretch/>
        </p:blipFill>
        <p:spPr>
          <a:xfrm>
            <a:off x="4143984" y="1502735"/>
            <a:ext cx="2684832" cy="77675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14EE1B9-1F7D-3398-A818-7EF46BC19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521957"/>
            <a:ext cx="2743200" cy="58782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AB2C494-C1F9-65B3-4663-429AFE891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319" y="4118721"/>
            <a:ext cx="532321" cy="53232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A41F52A6-2DE9-A3C6-8A80-20D0C34E4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114" y="4118721"/>
            <a:ext cx="532321" cy="53232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3A328F2-969F-3BBC-2A61-6327FC62C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3232" y="4112371"/>
            <a:ext cx="532321" cy="53232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AEC7EB68-EF2B-5CED-AA74-FB2D865B1C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0550" y="4114089"/>
            <a:ext cx="524135" cy="52413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CB8FE336-7840-E745-1496-E525A301FB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6731" y="4108538"/>
            <a:ext cx="524137" cy="52413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020D56DB-FE1A-A978-E5B6-931EAC419C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6436" y="4112772"/>
            <a:ext cx="524136" cy="524136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F8D6317D-E207-4D1A-D38B-8864A52527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08670" y="4112772"/>
            <a:ext cx="524136" cy="52413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22493CBB-69C9-4C9B-35DC-7D034CA8E9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0348" y="4118722"/>
            <a:ext cx="524137" cy="52413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>
            <a:spLocks noGrp="1"/>
          </p:cNvSpPr>
          <p:nvPr>
            <p:ph type="ctrTitle"/>
          </p:nvPr>
        </p:nvSpPr>
        <p:spPr>
          <a:xfrm>
            <a:off x="2323325" y="793100"/>
            <a:ext cx="4497300" cy="35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486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6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套入自製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4" name="Google Shape;454;p36"/>
          <p:cNvSpPr txBox="1">
            <a:spLocks noGrp="1"/>
          </p:cNvSpPr>
          <p:nvPr>
            <p:ph type="body" idx="1"/>
          </p:nvPr>
        </p:nvSpPr>
        <p:spPr>
          <a:xfrm>
            <a:off x="548125" y="1155405"/>
            <a:ext cx="6167100" cy="34140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➜"/>
            </a:pPr>
            <a:endParaRPr lang="en-US"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➜"/>
            </a:pPr>
            <a:endParaRPr lang="en-US"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➜"/>
            </a:pPr>
            <a:endParaRPr lang="en-US"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➜"/>
            </a:pPr>
            <a:endParaRPr sz="1800" dirty="0"/>
          </a:p>
          <a:p>
            <a:pPr marL="0" indent="0">
              <a:spcBef>
                <a:spcPts val="800"/>
              </a:spcBef>
              <a:spcAft>
                <a:spcPts val="800"/>
              </a:spcAft>
              <a:buNone/>
            </a:pPr>
            <a:endParaRPr lang="en-US" altLang="zh-TW" sz="1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spcBef>
                <a:spcPts val="800"/>
              </a:spcBef>
              <a:spcAft>
                <a:spcPts val="800"/>
              </a:spcAft>
              <a:buNone/>
            </a:pPr>
            <a:endParaRPr lang="en-US" altLang="zh-TW" sz="1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spcBef>
                <a:spcPts val="800"/>
              </a:spcBef>
              <a:spcAft>
                <a:spcPts val="800"/>
              </a:spcAft>
              <a:buNone/>
            </a:pPr>
            <a:endParaRPr lang="en-US" altLang="zh-TW" sz="1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br>
              <a:rPr lang="en" sz="1800" dirty="0"/>
            </a:br>
            <a:br>
              <a:rPr lang="en" sz="1800" dirty="0"/>
            </a:br>
            <a:endParaRPr sz="1800" b="1" dirty="0">
              <a:solidFill>
                <a:srgbClr val="3D85C6"/>
              </a:solidFill>
            </a:endParaRPr>
          </a:p>
        </p:txBody>
      </p:sp>
      <p:sp>
        <p:nvSpPr>
          <p:cNvPr id="456" name="Google Shape;456;p3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ED065F-8DBE-AFD9-4E4D-97E4C9FB75D0}"/>
              </a:ext>
            </a:extLst>
          </p:cNvPr>
          <p:cNvSpPr txBox="1"/>
          <p:nvPr/>
        </p:nvSpPr>
        <p:spPr>
          <a:xfrm>
            <a:off x="535511" y="1610484"/>
            <a:ext cx="68446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tx1"/>
                </a:solidFill>
              </a:rPr>
              <a:t>Data</a:t>
            </a:r>
          </a:p>
          <a:p>
            <a:endParaRPr lang="en-US" altLang="zh-TW" b="1" dirty="0">
              <a:solidFill>
                <a:schemeClr val="tx1"/>
              </a:solidFill>
            </a:endParaRPr>
          </a:p>
          <a:p>
            <a:endParaRPr lang="en-US" altLang="zh-TW" b="1" dirty="0">
              <a:solidFill>
                <a:schemeClr val="tx1"/>
              </a:solidFill>
            </a:endParaRPr>
          </a:p>
          <a:p>
            <a:r>
              <a:rPr lang="en-US" altLang="zh-TW" b="1" dirty="0">
                <a:solidFill>
                  <a:schemeClr val="tx1"/>
                </a:solidFill>
              </a:rPr>
              <a:t>Prediction	</a:t>
            </a:r>
            <a:r>
              <a:rPr lang="zh-TW" altLang="en-US" sz="2000" b="1" dirty="0">
                <a:solidFill>
                  <a:schemeClr val="tx1"/>
                </a:solidFill>
              </a:rPr>
              <a:t>  </a:t>
            </a:r>
            <a:r>
              <a:rPr lang="en-US" altLang="zh-TW" sz="2800" b="1" dirty="0">
                <a:solidFill>
                  <a:schemeClr val="tx1"/>
                </a:solidFill>
              </a:rPr>
              <a:t>3     3      9     0     9     0      2     4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1B87DD-6A42-B480-25C5-CE16A865D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884" y="3047848"/>
            <a:ext cx="508682" cy="5086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F0E7624-97FD-4547-5D54-7282C715D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728" y="3056159"/>
            <a:ext cx="508683" cy="50868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F5F13BE-4CEF-EEE9-30F3-7095099FE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980" y="3047846"/>
            <a:ext cx="514873" cy="51487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A7C5BFB-B7DE-3739-ABF6-81F3E071E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3807" y="3047846"/>
            <a:ext cx="508684" cy="5086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72A89E8-0A2B-591B-5C9B-2F0C2B254E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0403" y="3047846"/>
            <a:ext cx="514873" cy="51487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E6DC00D-49E1-E185-94FC-8E88E92C24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0735" y="3047846"/>
            <a:ext cx="514873" cy="514873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04EDE8F6-0721-7985-0427-14E479BD02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1799" y="3056159"/>
            <a:ext cx="514873" cy="514873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2C1C8EF1-28C3-95D4-FA07-C29CDFE456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3112" y="3056159"/>
            <a:ext cx="514873" cy="514873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06CCEEA3-1A97-5486-E303-A560EC91BA8F}"/>
              </a:ext>
            </a:extLst>
          </p:cNvPr>
          <p:cNvSpPr txBox="1"/>
          <p:nvPr/>
        </p:nvSpPr>
        <p:spPr>
          <a:xfrm>
            <a:off x="548125" y="3220049"/>
            <a:ext cx="68446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tx1"/>
                </a:solidFill>
              </a:rPr>
              <a:t>Data</a:t>
            </a:r>
          </a:p>
          <a:p>
            <a:endParaRPr lang="en-US" altLang="zh-TW" b="1" dirty="0">
              <a:solidFill>
                <a:schemeClr val="tx1"/>
              </a:solidFill>
            </a:endParaRPr>
          </a:p>
          <a:p>
            <a:endParaRPr lang="en-US" altLang="zh-TW" b="1" dirty="0">
              <a:solidFill>
                <a:schemeClr val="tx1"/>
              </a:solidFill>
            </a:endParaRPr>
          </a:p>
          <a:p>
            <a:r>
              <a:rPr lang="en-US" altLang="zh-TW" b="1" dirty="0">
                <a:solidFill>
                  <a:schemeClr val="tx1"/>
                </a:solidFill>
              </a:rPr>
              <a:t>Prediction	</a:t>
            </a:r>
            <a:r>
              <a:rPr lang="zh-TW" altLang="en-US" sz="2000" b="1" dirty="0">
                <a:solidFill>
                  <a:schemeClr val="tx1"/>
                </a:solidFill>
              </a:rPr>
              <a:t>  </a:t>
            </a:r>
            <a:r>
              <a:rPr lang="en-US" altLang="zh-TW" sz="2800" b="1" dirty="0">
                <a:solidFill>
                  <a:schemeClr val="tx1"/>
                </a:solidFill>
              </a:rPr>
              <a:t>7    </a:t>
            </a:r>
            <a:r>
              <a:rPr lang="en-US" altLang="zh-TW" sz="2800" b="1" dirty="0">
                <a:solidFill>
                  <a:srgbClr val="FF0000"/>
                </a:solidFill>
              </a:rPr>
              <a:t>5</a:t>
            </a:r>
            <a:r>
              <a:rPr lang="en-US" altLang="zh-TW" sz="2800" b="1" dirty="0">
                <a:solidFill>
                  <a:schemeClr val="tx1"/>
                </a:solidFill>
              </a:rPr>
              <a:t>       7     8      0    </a:t>
            </a:r>
            <a:r>
              <a:rPr lang="en-US" altLang="zh-TW" sz="2800" b="1" dirty="0">
                <a:solidFill>
                  <a:srgbClr val="FF0000"/>
                </a:solidFill>
              </a:rPr>
              <a:t>0      5    6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7B656FB7-03AA-C4D4-63B8-4F0B5FF83C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3618" y="1566033"/>
            <a:ext cx="532321" cy="532321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9BFAAD75-5BE7-1C93-2705-6C604B4413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7413" y="1566033"/>
            <a:ext cx="532321" cy="53232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718E2AE9-2203-20BB-BA35-6CEDC5EF80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7531" y="1559683"/>
            <a:ext cx="532321" cy="532321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141C9DAA-3710-919E-97B7-A3A109AC6F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64849" y="1561401"/>
            <a:ext cx="524135" cy="524135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9C874F4F-603B-EAE9-C91D-62ECA04BCC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71030" y="1555850"/>
            <a:ext cx="524137" cy="524137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959177F8-CE8E-33AA-8594-D593DB0E50B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80735" y="1560084"/>
            <a:ext cx="524136" cy="524136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D918C34C-4950-2DA8-06AF-8E648911340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22969" y="1560084"/>
            <a:ext cx="524136" cy="524136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55431147-BE4B-DFD1-2103-FDD36556980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34647" y="1566034"/>
            <a:ext cx="524137" cy="5241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9"/>
          <p:cNvSpPr txBox="1">
            <a:spLocks noGrp="1"/>
          </p:cNvSpPr>
          <p:nvPr>
            <p:ph type="title" idx="4294967295"/>
          </p:nvPr>
        </p:nvSpPr>
        <p:spPr>
          <a:xfrm>
            <a:off x="319960" y="270469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511" name="Google Shape;511;p3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12" name="Google Shape;512;p39"/>
          <p:cNvSpPr/>
          <p:nvPr/>
        </p:nvSpPr>
        <p:spPr>
          <a:xfrm>
            <a:off x="0" y="2142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9"/>
          <p:cNvSpPr/>
          <p:nvPr/>
        </p:nvSpPr>
        <p:spPr>
          <a:xfrm>
            <a:off x="0" y="2142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dk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4" name="Google Shape;514;p39"/>
          <p:cNvGrpSpPr/>
          <p:nvPr/>
        </p:nvGrpSpPr>
        <p:grpSpPr>
          <a:xfrm>
            <a:off x="1786339" y="1474801"/>
            <a:ext cx="473400" cy="473400"/>
            <a:chOff x="1786339" y="1474801"/>
            <a:chExt cx="473400" cy="473400"/>
          </a:xfrm>
        </p:grpSpPr>
        <p:sp>
          <p:nvSpPr>
            <p:cNvPr id="515" name="Google Shape;515;p39"/>
            <p:cNvSpPr/>
            <p:nvPr/>
          </p:nvSpPr>
          <p:spPr>
            <a:xfrm rot="8100000">
              <a:off x="1855667" y="15441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1955989" y="1637899"/>
              <a:ext cx="134100" cy="13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  <a:t>1</a:t>
              </a:r>
              <a:endParaRPr sz="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517" name="Google Shape;517;p39"/>
          <p:cNvGrpSpPr/>
          <p:nvPr/>
        </p:nvGrpSpPr>
        <p:grpSpPr>
          <a:xfrm>
            <a:off x="3814414" y="1474801"/>
            <a:ext cx="473400" cy="473400"/>
            <a:chOff x="3814414" y="1474801"/>
            <a:chExt cx="473400" cy="473400"/>
          </a:xfrm>
        </p:grpSpPr>
        <p:sp>
          <p:nvSpPr>
            <p:cNvPr id="518" name="Google Shape;518;p39"/>
            <p:cNvSpPr/>
            <p:nvPr/>
          </p:nvSpPr>
          <p:spPr>
            <a:xfrm rot="8100000">
              <a:off x="3883742" y="15441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3984064" y="1637899"/>
              <a:ext cx="134100" cy="13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  <a:t>3</a:t>
              </a:r>
              <a:endParaRPr sz="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520" name="Google Shape;520;p39"/>
          <p:cNvGrpSpPr/>
          <p:nvPr/>
        </p:nvGrpSpPr>
        <p:grpSpPr>
          <a:xfrm>
            <a:off x="5842489" y="1474801"/>
            <a:ext cx="473400" cy="473400"/>
            <a:chOff x="5842489" y="1474801"/>
            <a:chExt cx="473400" cy="473400"/>
          </a:xfrm>
        </p:grpSpPr>
        <p:sp>
          <p:nvSpPr>
            <p:cNvPr id="521" name="Google Shape;521;p39"/>
            <p:cNvSpPr/>
            <p:nvPr/>
          </p:nvSpPr>
          <p:spPr>
            <a:xfrm rot="8100000">
              <a:off x="5911817" y="15441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6012139" y="1637899"/>
              <a:ext cx="134100" cy="13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  <a:t>5</a:t>
              </a:r>
              <a:endParaRPr sz="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523" name="Google Shape;523;p39"/>
          <p:cNvGrpSpPr/>
          <p:nvPr/>
        </p:nvGrpSpPr>
        <p:grpSpPr>
          <a:xfrm>
            <a:off x="6880814" y="3347700"/>
            <a:ext cx="473400" cy="473400"/>
            <a:chOff x="6880814" y="3347700"/>
            <a:chExt cx="473400" cy="473400"/>
          </a:xfrm>
        </p:grpSpPr>
        <p:sp>
          <p:nvSpPr>
            <p:cNvPr id="524" name="Google Shape;524;p39"/>
            <p:cNvSpPr/>
            <p:nvPr/>
          </p:nvSpPr>
          <p:spPr>
            <a:xfrm rot="-2700000">
              <a:off x="6950142" y="34170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 flipH="1">
              <a:off x="7050464" y="3523902"/>
              <a:ext cx="134100" cy="13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  <a:t>6</a:t>
              </a:r>
              <a:endParaRPr sz="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526" name="Google Shape;526;p39"/>
          <p:cNvGrpSpPr/>
          <p:nvPr/>
        </p:nvGrpSpPr>
        <p:grpSpPr>
          <a:xfrm>
            <a:off x="4852739" y="3347700"/>
            <a:ext cx="473400" cy="473400"/>
            <a:chOff x="4852739" y="3347700"/>
            <a:chExt cx="473400" cy="473400"/>
          </a:xfrm>
        </p:grpSpPr>
        <p:sp>
          <p:nvSpPr>
            <p:cNvPr id="527" name="Google Shape;527;p39"/>
            <p:cNvSpPr/>
            <p:nvPr/>
          </p:nvSpPr>
          <p:spPr>
            <a:xfrm rot="-2700000">
              <a:off x="4922067" y="34170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 flipH="1">
              <a:off x="5022389" y="3523902"/>
              <a:ext cx="134100" cy="13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  <a:t>4</a:t>
              </a:r>
              <a:endParaRPr sz="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529" name="Google Shape;529;p39"/>
          <p:cNvGrpSpPr/>
          <p:nvPr/>
        </p:nvGrpSpPr>
        <p:grpSpPr>
          <a:xfrm>
            <a:off x="2824664" y="3347700"/>
            <a:ext cx="473400" cy="473400"/>
            <a:chOff x="2824664" y="3347700"/>
            <a:chExt cx="473400" cy="473400"/>
          </a:xfrm>
        </p:grpSpPr>
        <p:sp>
          <p:nvSpPr>
            <p:cNvPr id="530" name="Google Shape;530;p39"/>
            <p:cNvSpPr/>
            <p:nvPr/>
          </p:nvSpPr>
          <p:spPr>
            <a:xfrm rot="-2700000">
              <a:off x="2893992" y="34170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 flipH="1">
              <a:off x="2994314" y="3523902"/>
              <a:ext cx="134100" cy="13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2"/>
                  </a:solidFill>
                  <a:latin typeface="Nunito"/>
                  <a:ea typeface="Nunito"/>
                  <a:cs typeface="Nunito"/>
                  <a:sym typeface="Nunito"/>
                </a:rPr>
                <a:t>2</a:t>
              </a:r>
              <a:endParaRPr sz="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532" name="Google Shape;532;p39"/>
          <p:cNvSpPr txBox="1"/>
          <p:nvPr/>
        </p:nvSpPr>
        <p:spPr>
          <a:xfrm>
            <a:off x="1379850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unito"/>
                <a:sym typeface="Nunito"/>
              </a:rPr>
              <a:t>主題動機</a:t>
            </a:r>
            <a:endParaRPr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unito"/>
              <a:sym typeface="Nunito"/>
            </a:endParaRPr>
          </a:p>
        </p:txBody>
      </p:sp>
      <p:sp>
        <p:nvSpPr>
          <p:cNvPr id="533" name="Google Shape;533;p39"/>
          <p:cNvSpPr txBox="1"/>
          <p:nvPr/>
        </p:nvSpPr>
        <p:spPr>
          <a:xfrm>
            <a:off x="3377205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unito"/>
                <a:sym typeface="Nunito"/>
              </a:rPr>
              <a:t>執行過程</a:t>
            </a:r>
            <a:endParaRPr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unito"/>
              <a:sym typeface="Nunito"/>
            </a:endParaRPr>
          </a:p>
        </p:txBody>
      </p:sp>
      <p:sp>
        <p:nvSpPr>
          <p:cNvPr id="534" name="Google Shape;534;p39"/>
          <p:cNvSpPr txBox="1"/>
          <p:nvPr/>
        </p:nvSpPr>
        <p:spPr>
          <a:xfrm>
            <a:off x="4446239" y="359095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unito"/>
                <a:sym typeface="Nunito"/>
              </a:rPr>
              <a:t>結果</a:t>
            </a:r>
            <a:endParaRPr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unito"/>
              <a:sym typeface="Nunito"/>
            </a:endParaRPr>
          </a:p>
        </p:txBody>
      </p:sp>
      <p:sp>
        <p:nvSpPr>
          <p:cNvPr id="535" name="Google Shape;535;p39"/>
          <p:cNvSpPr txBox="1"/>
          <p:nvPr/>
        </p:nvSpPr>
        <p:spPr>
          <a:xfrm>
            <a:off x="2418175" y="3835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unito"/>
                <a:sym typeface="Nunito"/>
              </a:rPr>
              <a:t>執行策略</a:t>
            </a:r>
            <a:endParaRPr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unito"/>
              <a:sym typeface="Nunito"/>
            </a:endParaRPr>
          </a:p>
        </p:txBody>
      </p:sp>
      <p:sp>
        <p:nvSpPr>
          <p:cNvPr id="536" name="Google Shape;536;p39"/>
          <p:cNvSpPr txBox="1"/>
          <p:nvPr/>
        </p:nvSpPr>
        <p:spPr>
          <a:xfrm>
            <a:off x="5435989" y="1185368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unito"/>
                <a:sym typeface="Nunito"/>
              </a:rPr>
              <a:t>面臨問題</a:t>
            </a:r>
            <a:endParaRPr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unito"/>
              <a:sym typeface="Nunito"/>
            </a:endParaRPr>
          </a:p>
        </p:txBody>
      </p:sp>
      <p:sp>
        <p:nvSpPr>
          <p:cNvPr id="537" name="Google Shape;537;p39"/>
          <p:cNvSpPr txBox="1"/>
          <p:nvPr/>
        </p:nvSpPr>
        <p:spPr>
          <a:xfrm>
            <a:off x="6474335" y="3835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unito"/>
                <a:sym typeface="Nunito"/>
              </a:rPr>
              <a:t>心得</a:t>
            </a:r>
            <a:endParaRPr sz="1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6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套入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lenet-5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4" name="Google Shape;454;p36"/>
          <p:cNvSpPr txBox="1">
            <a:spLocks noGrp="1"/>
          </p:cNvSpPr>
          <p:nvPr>
            <p:ph type="body" idx="1"/>
          </p:nvPr>
        </p:nvSpPr>
        <p:spPr>
          <a:xfrm>
            <a:off x="548125" y="1155405"/>
            <a:ext cx="6167100" cy="34140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➜"/>
            </a:pPr>
            <a:endParaRPr lang="en-US"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➜"/>
            </a:pPr>
            <a:endParaRPr lang="en-US"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➜"/>
            </a:pPr>
            <a:endParaRPr lang="en-US"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➜"/>
            </a:pPr>
            <a:endParaRPr sz="1800" dirty="0"/>
          </a:p>
          <a:p>
            <a:pPr marL="0" indent="0">
              <a:spcBef>
                <a:spcPts val="800"/>
              </a:spcBef>
              <a:spcAft>
                <a:spcPts val="800"/>
              </a:spcAft>
              <a:buNone/>
            </a:pPr>
            <a:endParaRPr lang="en-US" altLang="zh-TW" sz="1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spcBef>
                <a:spcPts val="800"/>
              </a:spcBef>
              <a:spcAft>
                <a:spcPts val="800"/>
              </a:spcAft>
              <a:buNone/>
            </a:pPr>
            <a:endParaRPr lang="en-US" altLang="zh-TW" sz="1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spcBef>
                <a:spcPts val="800"/>
              </a:spcBef>
              <a:spcAft>
                <a:spcPts val="800"/>
              </a:spcAft>
              <a:buNone/>
            </a:pPr>
            <a:endParaRPr lang="en-US" altLang="zh-TW" sz="1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br>
              <a:rPr lang="en" sz="1800" dirty="0"/>
            </a:br>
            <a:br>
              <a:rPr lang="en" sz="1800" dirty="0"/>
            </a:br>
            <a:endParaRPr sz="1800" b="1" dirty="0">
              <a:solidFill>
                <a:srgbClr val="3D85C6"/>
              </a:solidFill>
            </a:endParaRPr>
          </a:p>
        </p:txBody>
      </p:sp>
      <p:sp>
        <p:nvSpPr>
          <p:cNvPr id="456" name="Google Shape;456;p3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1ED065F-8DBE-AFD9-4E4D-97E4C9FB75D0}"/>
              </a:ext>
            </a:extLst>
          </p:cNvPr>
          <p:cNvSpPr txBox="1"/>
          <p:nvPr/>
        </p:nvSpPr>
        <p:spPr>
          <a:xfrm>
            <a:off x="535511" y="1610484"/>
            <a:ext cx="68446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tx1"/>
                </a:solidFill>
              </a:rPr>
              <a:t>Data</a:t>
            </a:r>
          </a:p>
          <a:p>
            <a:endParaRPr lang="en-US" altLang="zh-TW" b="1" dirty="0">
              <a:solidFill>
                <a:schemeClr val="tx1"/>
              </a:solidFill>
            </a:endParaRPr>
          </a:p>
          <a:p>
            <a:endParaRPr lang="en-US" altLang="zh-TW" b="1" dirty="0">
              <a:solidFill>
                <a:schemeClr val="tx1"/>
              </a:solidFill>
            </a:endParaRPr>
          </a:p>
          <a:p>
            <a:r>
              <a:rPr lang="en-US" altLang="zh-TW" b="1" dirty="0">
                <a:solidFill>
                  <a:schemeClr val="tx1"/>
                </a:solidFill>
              </a:rPr>
              <a:t>Prediction	</a:t>
            </a:r>
            <a:r>
              <a:rPr lang="zh-TW" altLang="en-US" sz="2000" b="1" dirty="0">
                <a:solidFill>
                  <a:schemeClr val="tx1"/>
                </a:solidFill>
              </a:rPr>
              <a:t>  </a:t>
            </a:r>
            <a:r>
              <a:rPr lang="en-US" altLang="zh-TW" sz="2800" b="1" dirty="0">
                <a:solidFill>
                  <a:schemeClr val="tx1"/>
                </a:solidFill>
              </a:rPr>
              <a:t>3     3      </a:t>
            </a:r>
            <a:r>
              <a:rPr lang="en-US" altLang="zh-TW" sz="2800" b="1" dirty="0">
                <a:solidFill>
                  <a:srgbClr val="FF0000"/>
                </a:solidFill>
              </a:rPr>
              <a:t>3</a:t>
            </a:r>
            <a:r>
              <a:rPr lang="en-US" altLang="zh-TW" sz="2800" b="1" dirty="0">
                <a:solidFill>
                  <a:schemeClr val="tx1"/>
                </a:solidFill>
              </a:rPr>
              <a:t>     0     </a:t>
            </a:r>
            <a:r>
              <a:rPr lang="en-US" altLang="zh-TW" sz="2800" b="1" dirty="0">
                <a:solidFill>
                  <a:srgbClr val="FF0000"/>
                </a:solidFill>
              </a:rPr>
              <a:t>3 </a:t>
            </a:r>
            <a:r>
              <a:rPr lang="en-US" altLang="zh-TW" sz="2800" b="1" dirty="0">
                <a:solidFill>
                  <a:schemeClr val="tx1"/>
                </a:solidFill>
              </a:rPr>
              <a:t>    0      2     4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1B87DD-6A42-B480-25C5-CE16A865D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884" y="3047848"/>
            <a:ext cx="508682" cy="5086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F0E7624-97FD-4547-5D54-7282C715D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728" y="3056159"/>
            <a:ext cx="508683" cy="50868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F5F13BE-4CEF-EEE9-30F3-7095099FE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980" y="3047846"/>
            <a:ext cx="514873" cy="51487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A7C5BFB-B7DE-3739-ABF6-81F3E071E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3807" y="3047846"/>
            <a:ext cx="508684" cy="50868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72A89E8-0A2B-591B-5C9B-2F0C2B254E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0403" y="3047846"/>
            <a:ext cx="514873" cy="51487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E6DC00D-49E1-E185-94FC-8E88E92C24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0735" y="3047846"/>
            <a:ext cx="514873" cy="514873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04EDE8F6-0721-7985-0427-14E479BD02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1799" y="3056159"/>
            <a:ext cx="514873" cy="514873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2C1C8EF1-28C3-95D4-FA07-C29CDFE456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3112" y="3056159"/>
            <a:ext cx="514873" cy="514873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06CCEEA3-1A97-5486-E303-A560EC91BA8F}"/>
              </a:ext>
            </a:extLst>
          </p:cNvPr>
          <p:cNvSpPr txBox="1"/>
          <p:nvPr/>
        </p:nvSpPr>
        <p:spPr>
          <a:xfrm>
            <a:off x="548125" y="3220049"/>
            <a:ext cx="68446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tx1"/>
                </a:solidFill>
              </a:rPr>
              <a:t>Data</a:t>
            </a:r>
          </a:p>
          <a:p>
            <a:endParaRPr lang="en-US" altLang="zh-TW" b="1" dirty="0">
              <a:solidFill>
                <a:schemeClr val="tx1"/>
              </a:solidFill>
            </a:endParaRPr>
          </a:p>
          <a:p>
            <a:endParaRPr lang="en-US" altLang="zh-TW" b="1" dirty="0">
              <a:solidFill>
                <a:schemeClr val="tx1"/>
              </a:solidFill>
            </a:endParaRPr>
          </a:p>
          <a:p>
            <a:r>
              <a:rPr lang="en-US" altLang="zh-TW" b="1" dirty="0">
                <a:solidFill>
                  <a:schemeClr val="tx1"/>
                </a:solidFill>
              </a:rPr>
              <a:t>Prediction	   </a:t>
            </a:r>
            <a:r>
              <a:rPr lang="en-US" altLang="zh-TW" sz="2800" b="1" dirty="0">
                <a:solidFill>
                  <a:schemeClr val="tx1"/>
                </a:solidFill>
              </a:rPr>
              <a:t>7     </a:t>
            </a:r>
            <a:r>
              <a:rPr lang="en-US" altLang="zh-TW" sz="2800" b="1" dirty="0">
                <a:solidFill>
                  <a:srgbClr val="FF0000"/>
                </a:solidFill>
              </a:rPr>
              <a:t>8 </a:t>
            </a:r>
            <a:r>
              <a:rPr lang="en-US" altLang="zh-TW" sz="2800" b="1" dirty="0">
                <a:solidFill>
                  <a:schemeClr val="tx1"/>
                </a:solidFill>
              </a:rPr>
              <a:t>      7     8    0     3      </a:t>
            </a:r>
            <a:r>
              <a:rPr lang="en-US" altLang="zh-TW" sz="2800" b="1" dirty="0">
                <a:solidFill>
                  <a:srgbClr val="FF0000"/>
                </a:solidFill>
              </a:rPr>
              <a:t>8    2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7B656FB7-03AA-C4D4-63B8-4F0B5FF83C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3618" y="1566033"/>
            <a:ext cx="532321" cy="532321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9BFAAD75-5BE7-1C93-2705-6C604B4413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7413" y="1566033"/>
            <a:ext cx="532321" cy="53232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718E2AE9-2203-20BB-BA35-6CEDC5EF80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7531" y="1559683"/>
            <a:ext cx="532321" cy="532321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141C9DAA-3710-919E-97B7-A3A109AC6F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64849" y="1561401"/>
            <a:ext cx="524135" cy="524135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9C874F4F-603B-EAE9-C91D-62ECA04BCC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71030" y="1555850"/>
            <a:ext cx="524137" cy="524137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959177F8-CE8E-33AA-8594-D593DB0E50B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80735" y="1560084"/>
            <a:ext cx="524136" cy="524136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D918C34C-4950-2DA8-06AF-8E648911340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22969" y="1560084"/>
            <a:ext cx="524136" cy="524136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55431147-BE4B-DFD1-2103-FDD36556980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34647" y="1566034"/>
            <a:ext cx="524137" cy="52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50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1A83F69-EB01-A074-1896-B6354B59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4153E4C-2BD0-2C25-FBE0-E12D105E5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804" y="1552353"/>
            <a:ext cx="5625847" cy="2998022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雖然以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MNIST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創建的模型準確率很高，但預測出來仍然不一定正確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可能圖片拍攝、裁切、轉灰階造成準確率不一定較高的問題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>
            <a:spLocks noGrp="1"/>
          </p:cNvSpPr>
          <p:nvPr>
            <p:ph type="ctrTitle"/>
          </p:nvPr>
        </p:nvSpPr>
        <p:spPr>
          <a:xfrm>
            <a:off x="2323325" y="793100"/>
            <a:ext cx="4497300" cy="35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面臨問題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5548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"/>
          <p:cNvSpPr txBox="1">
            <a:spLocks noGrp="1"/>
          </p:cNvSpPr>
          <p:nvPr>
            <p:ph type="body" idx="1"/>
          </p:nvPr>
        </p:nvSpPr>
        <p:spPr>
          <a:xfrm>
            <a:off x="1693075" y="1618400"/>
            <a:ext cx="2509800" cy="28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圖片尺寸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維度轉換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讀取自己拍的照片後，在彩色轉灰階、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RBG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轉成一維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array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花不少時間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strike="sngStrike" dirty="0"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4" name="Google Shape;274;p20"/>
          <p:cNvSpPr txBox="1">
            <a:spLocks noGrp="1"/>
          </p:cNvSpPr>
          <p:nvPr>
            <p:ph type="title"/>
          </p:nvPr>
        </p:nvSpPr>
        <p:spPr>
          <a:xfrm>
            <a:off x="1488450" y="24307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PROBLEMS</a:t>
            </a:r>
            <a:endParaRPr dirty="0"/>
          </a:p>
        </p:txBody>
      </p:sp>
      <p:sp>
        <p:nvSpPr>
          <p:cNvPr id="275" name="Google Shape;275;p20"/>
          <p:cNvSpPr txBox="1">
            <a:spLocks noGrp="1"/>
          </p:cNvSpPr>
          <p:nvPr>
            <p:ph type="body" idx="2"/>
          </p:nvPr>
        </p:nvSpPr>
        <p:spPr>
          <a:xfrm>
            <a:off x="4939924" y="1313600"/>
            <a:ext cx="2509800" cy="28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模型建構困難</a:t>
            </a:r>
            <a:r>
              <a:rPr lang="en-US" altLang="zh-TW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b="1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原本打算用</a:t>
            </a:r>
            <a:r>
              <a:rPr lang="en-US" altLang="zh-TW" sz="18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tensorflow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做模型，最後因為還是比較熟</a:t>
            </a:r>
            <a:r>
              <a:rPr lang="en-US" altLang="zh-TW" sz="18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pytorch</a:t>
            </a: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所以又重新寫了一次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6" name="Google Shape;276;p20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"/>
          <p:cNvSpPr txBox="1">
            <a:spLocks noGrp="1"/>
          </p:cNvSpPr>
          <p:nvPr>
            <p:ph type="body" idx="1"/>
          </p:nvPr>
        </p:nvSpPr>
        <p:spPr>
          <a:xfrm>
            <a:off x="1828738" y="1488558"/>
            <a:ext cx="3672000" cy="297002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zh-TW" altLang="en-US" sz="2000" b="1" i="0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自製圖片放入模型問題</a:t>
            </a:r>
            <a:endParaRPr lang="en-US" sz="2000" b="1" i="0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zh-TW" altLang="en-US" sz="1800" i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由於模型與圖片格式的限制，也花了一些時間把處理好的自製資料丟進模型內進行預測</a:t>
            </a:r>
            <a:endParaRPr lang="en-US" altLang="zh-TW" sz="1800" i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-US" altLang="zh-TW" sz="1800" i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-US" altLang="zh-TW" sz="1800" i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lang="en-US" sz="2000" b="1" i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sz="2000" b="1" i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7" name="Google Shape;257;p18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>
            <a:spLocks noGrp="1"/>
          </p:cNvSpPr>
          <p:nvPr>
            <p:ph type="ctrTitle"/>
          </p:nvPr>
        </p:nvSpPr>
        <p:spPr>
          <a:xfrm>
            <a:off x="2323325" y="793100"/>
            <a:ext cx="4497300" cy="35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心得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8446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"/>
          <p:cNvSpPr txBox="1">
            <a:spLocks noGrp="1"/>
          </p:cNvSpPr>
          <p:nvPr>
            <p:ph type="body" idx="1"/>
          </p:nvPr>
        </p:nvSpPr>
        <p:spPr>
          <a:xfrm>
            <a:off x="1693075" y="1618400"/>
            <a:ext cx="2509800" cy="28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zh-TW" altLang="en-US" sz="20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寫</a:t>
            </a:r>
            <a:r>
              <a:rPr lang="en-US" altLang="zh-TW" sz="20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在型態轉換、基本語法上有許多不順，讓整體花不少時間</a:t>
            </a:r>
            <a:r>
              <a:rPr lang="en-US" altLang="zh-TW" sz="1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strike="sngStrike" dirty="0"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5" name="Google Shape;275;p20"/>
          <p:cNvSpPr txBox="1">
            <a:spLocks noGrp="1"/>
          </p:cNvSpPr>
          <p:nvPr>
            <p:ph type="body" idx="2"/>
          </p:nvPr>
        </p:nvSpPr>
        <p:spPr>
          <a:xfrm>
            <a:off x="4939924" y="1313600"/>
            <a:ext cx="2509800" cy="288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zh-TW" altLang="en-US" sz="2000" b="1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準確率問題</a:t>
            </a:r>
            <a:endParaRPr lang="en-US" altLang="zh-TW" sz="2000" b="1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可能因為資料處理上不夠完善，造成預測出來結果不夠準確</a:t>
            </a:r>
            <a:endParaRPr lang="en-US" altLang="zh-TW" sz="1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6" name="Google Shape;276;p20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940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AD5DCED-47CF-A7C3-5460-CA6AF792B628}"/>
              </a:ext>
            </a:extLst>
          </p:cNvPr>
          <p:cNvSpPr txBox="1"/>
          <p:nvPr/>
        </p:nvSpPr>
        <p:spPr>
          <a:xfrm>
            <a:off x="1403498" y="1587795"/>
            <a:ext cx="6337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THANKS!!!!</a:t>
            </a:r>
            <a:endParaRPr lang="zh-TW" altLang="en-US" sz="7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1662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>
            <a:spLocks noGrp="1"/>
          </p:cNvSpPr>
          <p:nvPr>
            <p:ph type="ctrTitle"/>
          </p:nvPr>
        </p:nvSpPr>
        <p:spPr>
          <a:xfrm>
            <a:off x="2323325" y="793100"/>
            <a:ext cx="4497300" cy="35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主題動機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DAB4FA6-EE45-5EAA-BFB5-07AE7D8EF3D9}"/>
              </a:ext>
            </a:extLst>
          </p:cNvPr>
          <p:cNvSpPr txBox="1"/>
          <p:nvPr/>
        </p:nvSpPr>
        <p:spPr>
          <a:xfrm>
            <a:off x="323629" y="1602254"/>
            <a:ext cx="83551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en-US" altLang="zh-TW" sz="2400" b="1" dirty="0">
                <a:solidFill>
                  <a:schemeClr val="tx1"/>
                </a:solidFill>
              </a:rPr>
              <a:t>APP</a:t>
            </a:r>
            <a:r>
              <a:rPr lang="zh-TW" altLang="en-US" sz="2400" b="1" dirty="0">
                <a:solidFill>
                  <a:schemeClr val="tx1"/>
                </a:solidFill>
              </a:rPr>
              <a:t>程式設計課程需要</a:t>
            </a:r>
            <a:endParaRPr lang="en-US" altLang="zh-TW" sz="2400" b="1" dirty="0">
              <a:solidFill>
                <a:schemeClr val="tx1"/>
              </a:solidFill>
            </a:endParaRPr>
          </a:p>
          <a:p>
            <a:pPr algn="ctr">
              <a:buClr>
                <a:schemeClr val="accent1"/>
              </a:buClr>
            </a:pPr>
            <a:r>
              <a:rPr lang="zh-TW" altLang="en-US" sz="2400" b="1" dirty="0">
                <a:solidFill>
                  <a:schemeClr val="tx1"/>
                </a:solidFill>
              </a:rPr>
              <a:t>想要做載具，可是沒有發票辨識</a:t>
            </a:r>
            <a:r>
              <a:rPr lang="en-US" altLang="zh-TW" sz="2400" b="1" dirty="0">
                <a:solidFill>
                  <a:schemeClr val="tx1"/>
                </a:solidFill>
              </a:rPr>
              <a:t>API</a:t>
            </a:r>
          </a:p>
          <a:p>
            <a:pPr lvl="2" algn="ctr">
              <a:buClr>
                <a:schemeClr val="accent1"/>
              </a:buClr>
            </a:pPr>
            <a:endParaRPr lang="en-US" altLang="zh-TW" sz="2400" b="1" dirty="0">
              <a:solidFill>
                <a:schemeClr val="tx1"/>
              </a:solidFill>
            </a:endParaRPr>
          </a:p>
          <a:p>
            <a:pPr marL="571500" indent="-571500" algn="ctr"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TW" altLang="en-US" sz="2400" b="1" dirty="0">
                <a:solidFill>
                  <a:schemeClr val="tx1"/>
                </a:solidFill>
              </a:rPr>
              <a:t>課程教學內容</a:t>
            </a:r>
            <a:endParaRPr lang="en-US" altLang="zh-TW" sz="2400" b="1" dirty="0">
              <a:solidFill>
                <a:schemeClr val="tx1"/>
              </a:solidFill>
            </a:endParaRPr>
          </a:p>
          <a:p>
            <a:pPr algn="ctr">
              <a:buClr>
                <a:schemeClr val="accent1"/>
              </a:buClr>
            </a:pPr>
            <a:r>
              <a:rPr lang="zh-TW" altLang="en-US" sz="2400" b="1" dirty="0">
                <a:solidFill>
                  <a:schemeClr val="tx1"/>
                </a:solidFill>
              </a:rPr>
              <a:t>上學期修過機器學習，今年想做不一樣的 </a:t>
            </a:r>
            <a:r>
              <a:rPr lang="en-US" altLang="zh-TW" sz="2400" b="1" dirty="0">
                <a:solidFill>
                  <a:schemeClr val="tx1"/>
                </a:solidFill>
              </a:rPr>
              <a:t>=&gt;</a:t>
            </a:r>
            <a:r>
              <a:rPr lang="zh-TW" altLang="en-US" sz="2400" b="1" dirty="0">
                <a:solidFill>
                  <a:schemeClr val="tx1"/>
                </a:solidFill>
              </a:rPr>
              <a:t> 非監督式學習</a:t>
            </a:r>
            <a:endParaRPr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F1F9DC3-726C-CD3C-0CC9-0CF34E8B3D5E}"/>
              </a:ext>
            </a:extLst>
          </p:cNvPr>
          <p:cNvSpPr txBox="1"/>
          <p:nvPr/>
        </p:nvSpPr>
        <p:spPr>
          <a:xfrm>
            <a:off x="1326776" y="396326"/>
            <a:ext cx="6149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>
                <a:solidFill>
                  <a:schemeClr val="accent1"/>
                </a:solidFill>
              </a:rPr>
              <a:t>主題動機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>
            <a:spLocks noGrp="1"/>
          </p:cNvSpPr>
          <p:nvPr>
            <p:ph type="ctrTitle"/>
          </p:nvPr>
        </p:nvSpPr>
        <p:spPr>
          <a:xfrm>
            <a:off x="2323325" y="793100"/>
            <a:ext cx="4497300" cy="35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執行策略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79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執行策略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4" name="Google Shape;244;p16"/>
          <p:cNvSpPr txBox="1">
            <a:spLocks noGrp="1"/>
          </p:cNvSpPr>
          <p:nvPr>
            <p:ph type="body" idx="1"/>
          </p:nvPr>
        </p:nvSpPr>
        <p:spPr>
          <a:xfrm>
            <a:off x="548125" y="1271600"/>
            <a:ext cx="6426416" cy="329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+mj-lt"/>
              <a:buAutoNum type="arabicPeriod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mnist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建立辨識模型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58800" lvl="1" indent="0">
              <a:buClr>
                <a:schemeClr val="accent4"/>
              </a:buClr>
              <a:buNone/>
            </a:pPr>
            <a:r>
              <a:rPr lang="zh-TW" altLang="en-US" sz="2000" i="0" u="none" strike="noStrike" cap="none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ource Sans Pro"/>
                <a:sym typeface="Source Sans Pro"/>
              </a:rPr>
              <a:t>先將數字辨識的模型建立，供日後辨識發票號碼使用</a:t>
            </a:r>
            <a:endParaRPr lang="en-US" altLang="zh-TW" sz="20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+mj-lt"/>
              <a:buAutoNum type="arabicPeriod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建立模型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58800" lvl="1" indent="0">
              <a:buClr>
                <a:schemeClr val="accent4"/>
              </a:buClr>
              <a:buNone/>
            </a:pPr>
            <a:r>
              <a:rPr lang="zh-TW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以處裡過後的圖片資料作為辨識模型所使用的資料，用不同方法建立模型</a:t>
            </a:r>
            <a:endParaRPr lang="en-US" altLang="zh-TW" sz="20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+mj-lt"/>
              <a:buAutoNum type="arabicPeriod"/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蒐集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data&amp;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套入模型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58800" lvl="1" indent="0">
              <a:buClr>
                <a:schemeClr val="accent4"/>
              </a:buClr>
              <a:buNone/>
            </a:pPr>
            <a:r>
              <a:rPr lang="zh-TW" altLang="en-US" sz="2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Source Sans Pro"/>
              </a:rPr>
              <a:t>將手邊發票全部拍攝，做為資料集 ，放入模型預測</a:t>
            </a:r>
            <a:endParaRPr lang="zh-TW" altLang="en-US" sz="20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+mj-lt"/>
              <a:buAutoNum type="arabicPeriod"/>
            </a:pP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+mj-lt"/>
              <a:buAutoNum type="arabicPeriod"/>
            </a:pPr>
            <a:endParaRPr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5" name="Google Shape;245;p16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>
            <a:spLocks noGrp="1"/>
          </p:cNvSpPr>
          <p:nvPr>
            <p:ph type="ctrTitle"/>
          </p:nvPr>
        </p:nvSpPr>
        <p:spPr>
          <a:xfrm>
            <a:off x="2323325" y="793100"/>
            <a:ext cx="4497300" cy="355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執行過程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24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F491AC1-4A27-E39D-1D9C-1FCAC88D262F}"/>
              </a:ext>
            </a:extLst>
          </p:cNvPr>
          <p:cNvSpPr txBox="1"/>
          <p:nvPr/>
        </p:nvSpPr>
        <p:spPr>
          <a:xfrm>
            <a:off x="416832" y="362293"/>
            <a:ext cx="7637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</a:rPr>
              <a:t>1.</a:t>
            </a: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24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mnist</a:t>
            </a:r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建立辨識模型</a:t>
            </a:r>
            <a:endParaRPr lang="en-US" altLang="zh-TW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61F1BB-F72C-A213-8F57-8D9CD37C2FC5}"/>
              </a:ext>
            </a:extLst>
          </p:cNvPr>
          <p:cNvSpPr txBox="1"/>
          <p:nvPr/>
        </p:nvSpPr>
        <p:spPr>
          <a:xfrm>
            <a:off x="555812" y="1021976"/>
            <a:ext cx="78485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分好</a:t>
            </a:r>
            <a:r>
              <a:rPr lang="en-US" altLang="zh-TW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&amp; testing data</a:t>
            </a:r>
          </a:p>
          <a:p>
            <a:endParaRPr lang="en-US" altLang="zh-TW" sz="16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# choose the training and test datasets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train_data</a:t>
            </a:r>
            <a:r>
              <a:rPr kumimoji="0" lang="en-US" altLang="zh-TW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 = </a:t>
            </a:r>
            <a:r>
              <a:rPr kumimoji="0" lang="en-US" altLang="zh-TW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datasets.MNIST</a:t>
            </a:r>
            <a:r>
              <a:rPr kumimoji="0" lang="en-US" altLang="zh-TW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(root='data', train=</a:t>
            </a:r>
            <a:r>
              <a:rPr kumimoji="0" lang="en-US" altLang="zh-TW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True,download</a:t>
            </a:r>
            <a:r>
              <a:rPr kumimoji="0" lang="en-US" altLang="zh-TW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=True, transform=transform)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test_data</a:t>
            </a:r>
            <a:r>
              <a:rPr kumimoji="0" lang="en-US" altLang="zh-TW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 = </a:t>
            </a:r>
            <a:r>
              <a:rPr kumimoji="0" lang="en-US" altLang="zh-TW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datasets.MNIST</a:t>
            </a:r>
            <a:r>
              <a:rPr kumimoji="0" lang="en-US" altLang="zh-TW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(root='data', train=</a:t>
            </a:r>
            <a:r>
              <a:rPr kumimoji="0" lang="en-US" altLang="zh-TW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False,download</a:t>
            </a:r>
            <a:r>
              <a:rPr kumimoji="0" lang="en-US" altLang="zh-TW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=True, transform=transform)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# prepare data loaders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train_loader</a:t>
            </a:r>
            <a:r>
              <a:rPr kumimoji="0" lang="en-US" altLang="zh-TW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 = </a:t>
            </a:r>
            <a:r>
              <a:rPr kumimoji="0" lang="en-US" altLang="zh-TW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torch.utils.data.DataLoader</a:t>
            </a:r>
            <a:r>
              <a:rPr kumimoji="0" lang="en-US" altLang="zh-TW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(</a:t>
            </a:r>
            <a:r>
              <a:rPr kumimoji="0" lang="en-US" altLang="zh-TW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train_data</a:t>
            </a:r>
            <a:r>
              <a:rPr kumimoji="0" lang="en-US" altLang="zh-TW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, </a:t>
            </a:r>
            <a:r>
              <a:rPr kumimoji="0" lang="en-US" altLang="zh-TW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batch_size</a:t>
            </a:r>
            <a:r>
              <a:rPr kumimoji="0" lang="en-US" altLang="zh-TW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=</a:t>
            </a:r>
            <a:r>
              <a:rPr kumimoji="0" lang="en-US" altLang="zh-TW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batch_size,num_workers</a:t>
            </a:r>
            <a:r>
              <a:rPr kumimoji="0" lang="en-US" altLang="zh-TW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=</a:t>
            </a:r>
            <a:r>
              <a:rPr kumimoji="0" lang="en-US" altLang="zh-TW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num_workers</a:t>
            </a:r>
            <a:r>
              <a:rPr kumimoji="0" lang="en-US" altLang="zh-TW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test_loader</a:t>
            </a:r>
            <a:r>
              <a:rPr kumimoji="0" lang="en-US" altLang="zh-TW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 = </a:t>
            </a:r>
            <a:r>
              <a:rPr kumimoji="0" lang="en-US" altLang="zh-TW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torch.utils.data.DataLoader</a:t>
            </a:r>
            <a:r>
              <a:rPr kumimoji="0" lang="en-US" altLang="zh-TW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(</a:t>
            </a:r>
            <a:r>
              <a:rPr kumimoji="0" lang="en-US" altLang="zh-TW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test_data</a:t>
            </a:r>
            <a:r>
              <a:rPr kumimoji="0" lang="en-US" altLang="zh-TW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, </a:t>
            </a:r>
            <a:r>
              <a:rPr kumimoji="0" lang="en-US" altLang="zh-TW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batch_size</a:t>
            </a:r>
            <a:r>
              <a:rPr kumimoji="0" lang="en-US" altLang="zh-TW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=</a:t>
            </a:r>
            <a:r>
              <a:rPr kumimoji="0" lang="en-US" altLang="zh-TW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batch_size,num_workers</a:t>
            </a:r>
            <a:r>
              <a:rPr kumimoji="0" lang="en-US" altLang="zh-TW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=</a:t>
            </a:r>
            <a:r>
              <a:rPr kumimoji="0" lang="en-US" altLang="zh-TW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num_workers</a:t>
            </a:r>
            <a:r>
              <a:rPr kumimoji="0" lang="en-US" altLang="zh-TW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inherit"/>
              </a:rPr>
              <a:t>)</a:t>
            </a:r>
            <a:endParaRPr kumimoji="0" lang="zh-TW" altLang="zh-TW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zh-TW" altLang="en-US" sz="16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>
            <a:spLocks noGrp="1"/>
          </p:cNvSpPr>
          <p:nvPr>
            <p:ph type="title"/>
          </p:nvPr>
        </p:nvSpPr>
        <p:spPr>
          <a:xfrm>
            <a:off x="548125" y="593125"/>
            <a:ext cx="61671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載入</a:t>
            </a:r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mnist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</a:t>
            </a:r>
            <a:endParaRPr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5" name="Google Shape;285;p21"/>
          <p:cNvSpPr txBox="1">
            <a:spLocks noGrp="1"/>
          </p:cNvSpPr>
          <p:nvPr>
            <p:ph type="sldNum" idx="12"/>
          </p:nvPr>
        </p:nvSpPr>
        <p:spPr>
          <a:xfrm>
            <a:off x="8404384" y="199526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8A94E62-0774-B26B-A3AA-AB7E8D4C3FB3}"/>
              </a:ext>
            </a:extLst>
          </p:cNvPr>
          <p:cNvSpPr txBox="1"/>
          <p:nvPr/>
        </p:nvSpPr>
        <p:spPr>
          <a:xfrm>
            <a:off x="467134" y="1037556"/>
            <a:ext cx="632908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</a:pPr>
            <a:r>
              <a:rPr lang="zh-TW" altLang="en-US" sz="2000" b="1" i="0" dirty="0">
                <a:solidFill>
                  <a:schemeClr val="accent1"/>
                </a:solidFill>
                <a:effectLst/>
                <a:latin typeface="Helvetica Neue"/>
              </a:rPr>
              <a:t>看一下原本資料集圖片</a:t>
            </a:r>
            <a:endParaRPr lang="en-US" altLang="zh-TW" sz="2000" b="1" i="0" dirty="0">
              <a:solidFill>
                <a:schemeClr val="accent1"/>
              </a:solidFill>
              <a:effectLst/>
              <a:latin typeface="Helvetica Neue"/>
            </a:endParaRPr>
          </a:p>
          <a:p>
            <a:pPr>
              <a:buClrTx/>
            </a:pPr>
            <a:endParaRPr lang="en-US" altLang="zh-TW" sz="2000" b="1" i="0" dirty="0">
              <a:solidFill>
                <a:schemeClr val="accent1"/>
              </a:solidFill>
              <a:effectLst/>
              <a:latin typeface="Helvetica Neue"/>
            </a:endParaRPr>
          </a:p>
          <a:p>
            <a:pPr>
              <a:buClrTx/>
            </a:pPr>
            <a:r>
              <a:rPr lang="en-US" altLang="zh-TW" sz="1400" i="0" dirty="0">
                <a:solidFill>
                  <a:schemeClr val="tx1"/>
                </a:solidFill>
                <a:effectLst/>
                <a:latin typeface="Helvetica Neue"/>
              </a:rPr>
              <a:t>fig = </a:t>
            </a:r>
            <a:r>
              <a:rPr lang="en-US" altLang="zh-TW" sz="1400" i="0" dirty="0" err="1">
                <a:solidFill>
                  <a:schemeClr val="tx1"/>
                </a:solidFill>
                <a:effectLst/>
                <a:latin typeface="Helvetica Neue"/>
              </a:rPr>
              <a:t>plt.figure</a:t>
            </a:r>
            <a:r>
              <a:rPr lang="en-US" altLang="zh-TW" sz="1400" i="0" dirty="0">
                <a:solidFill>
                  <a:schemeClr val="tx1"/>
                </a:solidFill>
                <a:effectLst/>
                <a:latin typeface="Helvetica Neue"/>
              </a:rPr>
              <a:t>(</a:t>
            </a:r>
            <a:r>
              <a:rPr lang="en-US" altLang="zh-TW" sz="1400" i="0" dirty="0" err="1">
                <a:solidFill>
                  <a:schemeClr val="tx1"/>
                </a:solidFill>
                <a:effectLst/>
                <a:latin typeface="Helvetica Neue"/>
              </a:rPr>
              <a:t>figsize</a:t>
            </a:r>
            <a:r>
              <a:rPr lang="en-US" altLang="zh-TW" sz="1400" i="0" dirty="0">
                <a:solidFill>
                  <a:schemeClr val="tx1"/>
                </a:solidFill>
                <a:effectLst/>
                <a:latin typeface="Helvetica Neue"/>
              </a:rPr>
              <a:t>=(25, 4))</a:t>
            </a:r>
          </a:p>
          <a:p>
            <a:pPr>
              <a:buClrTx/>
            </a:pPr>
            <a:r>
              <a:rPr lang="en-US" altLang="zh-TW" sz="1400" i="0" dirty="0">
                <a:solidFill>
                  <a:schemeClr val="tx1"/>
                </a:solidFill>
                <a:effectLst/>
                <a:latin typeface="Helvetica Neue"/>
              </a:rPr>
              <a:t>for </a:t>
            </a:r>
            <a:r>
              <a:rPr lang="en-US" altLang="zh-TW" sz="1400" i="0" dirty="0" err="1">
                <a:solidFill>
                  <a:schemeClr val="tx1"/>
                </a:solidFill>
                <a:effectLst/>
                <a:latin typeface="Helvetica Neue"/>
              </a:rPr>
              <a:t>idx</a:t>
            </a:r>
            <a:r>
              <a:rPr lang="en-US" altLang="zh-TW" sz="1400" i="0" dirty="0">
                <a:solidFill>
                  <a:schemeClr val="tx1"/>
                </a:solidFill>
                <a:effectLst/>
                <a:latin typeface="Helvetica Neue"/>
              </a:rPr>
              <a:t> in </a:t>
            </a:r>
            <a:r>
              <a:rPr lang="en-US" altLang="zh-TW" sz="1400" i="0" dirty="0" err="1">
                <a:solidFill>
                  <a:schemeClr val="tx1"/>
                </a:solidFill>
                <a:effectLst/>
                <a:latin typeface="Helvetica Neue"/>
              </a:rPr>
              <a:t>np.arange</a:t>
            </a:r>
            <a:r>
              <a:rPr lang="en-US" altLang="zh-TW" sz="1400" i="0" dirty="0">
                <a:solidFill>
                  <a:schemeClr val="tx1"/>
                </a:solidFill>
                <a:effectLst/>
                <a:latin typeface="Helvetica Neue"/>
              </a:rPr>
              <a:t>(20):</a:t>
            </a:r>
          </a:p>
          <a:p>
            <a:pPr>
              <a:buClrTx/>
            </a:pPr>
            <a:r>
              <a:rPr lang="en-US" altLang="zh-TW" sz="1400" i="0" dirty="0">
                <a:solidFill>
                  <a:schemeClr val="tx1"/>
                </a:solidFill>
                <a:effectLst/>
                <a:latin typeface="Helvetica Neue"/>
              </a:rPr>
              <a:t>    ax = </a:t>
            </a:r>
            <a:r>
              <a:rPr lang="en-US" altLang="zh-TW" sz="1400" i="0" dirty="0" err="1">
                <a:solidFill>
                  <a:schemeClr val="tx1"/>
                </a:solidFill>
                <a:effectLst/>
                <a:latin typeface="Helvetica Neue"/>
              </a:rPr>
              <a:t>fig.add_subplot</a:t>
            </a:r>
            <a:r>
              <a:rPr lang="en-US" altLang="zh-TW" sz="1400" i="0" dirty="0">
                <a:solidFill>
                  <a:schemeClr val="tx1"/>
                </a:solidFill>
                <a:effectLst/>
                <a:latin typeface="Helvetica Neue"/>
              </a:rPr>
              <a:t>(2, int(20/2), idx+1, </a:t>
            </a:r>
            <a:r>
              <a:rPr lang="en-US" altLang="zh-TW" sz="1400" i="0" dirty="0" err="1">
                <a:solidFill>
                  <a:schemeClr val="tx1"/>
                </a:solidFill>
                <a:effectLst/>
                <a:latin typeface="Helvetica Neue"/>
              </a:rPr>
              <a:t>xticks</a:t>
            </a:r>
            <a:r>
              <a:rPr lang="en-US" altLang="zh-TW" sz="1400" i="0" dirty="0">
                <a:solidFill>
                  <a:schemeClr val="tx1"/>
                </a:solidFill>
                <a:effectLst/>
                <a:latin typeface="Helvetica Neue"/>
              </a:rPr>
              <a:t>=[], </a:t>
            </a:r>
            <a:r>
              <a:rPr lang="en-US" altLang="zh-TW" sz="1400" i="0" dirty="0" err="1">
                <a:solidFill>
                  <a:schemeClr val="tx1"/>
                </a:solidFill>
                <a:effectLst/>
                <a:latin typeface="Helvetica Neue"/>
              </a:rPr>
              <a:t>yticks</a:t>
            </a:r>
            <a:r>
              <a:rPr lang="en-US" altLang="zh-TW" sz="1400" i="0" dirty="0">
                <a:solidFill>
                  <a:schemeClr val="tx1"/>
                </a:solidFill>
                <a:effectLst/>
                <a:latin typeface="Helvetica Neue"/>
              </a:rPr>
              <a:t>=[])</a:t>
            </a:r>
          </a:p>
          <a:p>
            <a:pPr>
              <a:buClrTx/>
            </a:pPr>
            <a:r>
              <a:rPr lang="en-US" altLang="zh-TW" sz="1400" i="0" dirty="0">
                <a:solidFill>
                  <a:schemeClr val="tx1"/>
                </a:solidFill>
                <a:effectLst/>
                <a:latin typeface="Helvetica Neue"/>
              </a:rPr>
              <a:t>    </a:t>
            </a:r>
            <a:r>
              <a:rPr lang="en-US" altLang="zh-TW" sz="1400" i="0" dirty="0" err="1">
                <a:solidFill>
                  <a:schemeClr val="tx1"/>
                </a:solidFill>
                <a:effectLst/>
                <a:latin typeface="Helvetica Neue"/>
              </a:rPr>
              <a:t>ax.imshow</a:t>
            </a:r>
            <a:r>
              <a:rPr lang="en-US" altLang="zh-TW" sz="1400" i="0" dirty="0">
                <a:solidFill>
                  <a:schemeClr val="tx1"/>
                </a:solidFill>
                <a:effectLst/>
                <a:latin typeface="Helvetica Neue"/>
              </a:rPr>
              <a:t>(</a:t>
            </a:r>
            <a:r>
              <a:rPr lang="en-US" altLang="zh-TW" sz="1400" i="0" dirty="0" err="1">
                <a:solidFill>
                  <a:schemeClr val="tx1"/>
                </a:solidFill>
                <a:effectLst/>
                <a:latin typeface="Helvetica Neue"/>
              </a:rPr>
              <a:t>np.squeeze</a:t>
            </a:r>
            <a:r>
              <a:rPr lang="en-US" altLang="zh-TW" sz="1400" i="0" dirty="0">
                <a:solidFill>
                  <a:schemeClr val="tx1"/>
                </a:solidFill>
                <a:effectLst/>
                <a:latin typeface="Helvetica Neue"/>
              </a:rPr>
              <a:t>(images[</a:t>
            </a:r>
            <a:r>
              <a:rPr lang="en-US" altLang="zh-TW" sz="1400" i="0" dirty="0" err="1">
                <a:solidFill>
                  <a:schemeClr val="tx1"/>
                </a:solidFill>
                <a:effectLst/>
                <a:latin typeface="Helvetica Neue"/>
              </a:rPr>
              <a:t>idx</a:t>
            </a:r>
            <a:r>
              <a:rPr lang="en-US" altLang="zh-TW" sz="1400" i="0" dirty="0">
                <a:solidFill>
                  <a:schemeClr val="tx1"/>
                </a:solidFill>
                <a:effectLst/>
                <a:latin typeface="Helvetica Neue"/>
              </a:rPr>
              <a:t>]), </a:t>
            </a:r>
            <a:r>
              <a:rPr lang="en-US" altLang="zh-TW" sz="1400" i="0" dirty="0" err="1">
                <a:solidFill>
                  <a:schemeClr val="tx1"/>
                </a:solidFill>
                <a:effectLst/>
                <a:latin typeface="Helvetica Neue"/>
              </a:rPr>
              <a:t>cmap</a:t>
            </a:r>
            <a:r>
              <a:rPr lang="en-US" altLang="zh-TW" sz="1400" i="0" dirty="0">
                <a:solidFill>
                  <a:schemeClr val="tx1"/>
                </a:solidFill>
                <a:effectLst/>
                <a:latin typeface="Helvetica Neue"/>
              </a:rPr>
              <a:t>='gray')</a:t>
            </a:r>
          </a:p>
          <a:p>
            <a:pPr>
              <a:buClrTx/>
            </a:pPr>
            <a:r>
              <a:rPr lang="en-US" altLang="zh-TW" sz="1400" i="0" dirty="0">
                <a:solidFill>
                  <a:schemeClr val="tx1"/>
                </a:solidFill>
                <a:effectLst/>
                <a:latin typeface="Helvetica Neue"/>
              </a:rPr>
              <a:t>    # print out the correct label for each image</a:t>
            </a:r>
          </a:p>
          <a:p>
            <a:pPr>
              <a:buClrTx/>
            </a:pPr>
            <a:r>
              <a:rPr lang="en-US" altLang="zh-TW" sz="1400" i="0" dirty="0">
                <a:solidFill>
                  <a:schemeClr val="tx1"/>
                </a:solidFill>
                <a:effectLst/>
                <a:latin typeface="Helvetica Neue"/>
              </a:rPr>
              <a:t>    # .item() gets the value contained in a Tensor</a:t>
            </a:r>
          </a:p>
          <a:p>
            <a:pPr>
              <a:buClrTx/>
            </a:pPr>
            <a:r>
              <a:rPr lang="en-US" altLang="zh-TW" sz="1400" i="0" dirty="0">
                <a:solidFill>
                  <a:schemeClr val="tx1"/>
                </a:solidFill>
                <a:effectLst/>
                <a:latin typeface="Helvetica Neue"/>
              </a:rPr>
              <a:t>    </a:t>
            </a:r>
            <a:r>
              <a:rPr lang="en-US" altLang="zh-TW" sz="1400" i="0" dirty="0" err="1">
                <a:solidFill>
                  <a:schemeClr val="tx1"/>
                </a:solidFill>
                <a:effectLst/>
                <a:latin typeface="Helvetica Neue"/>
              </a:rPr>
              <a:t>ax.set_title</a:t>
            </a:r>
            <a:r>
              <a:rPr lang="en-US" altLang="zh-TW" sz="1400" i="0" dirty="0">
                <a:solidFill>
                  <a:schemeClr val="tx1"/>
                </a:solidFill>
                <a:effectLst/>
                <a:latin typeface="Helvetica Neue"/>
              </a:rPr>
              <a:t>(str(labels[</a:t>
            </a:r>
            <a:r>
              <a:rPr lang="en-US" altLang="zh-TW" sz="1400" i="0" dirty="0" err="1">
                <a:solidFill>
                  <a:schemeClr val="tx1"/>
                </a:solidFill>
                <a:effectLst/>
                <a:latin typeface="Helvetica Neue"/>
              </a:rPr>
              <a:t>idx</a:t>
            </a:r>
            <a:r>
              <a:rPr lang="en-US" altLang="zh-TW" sz="1400" i="0" dirty="0">
                <a:solidFill>
                  <a:schemeClr val="tx1"/>
                </a:solidFill>
                <a:effectLst/>
                <a:latin typeface="Helvetica Neue"/>
              </a:rPr>
              <a:t>].item()))</a:t>
            </a:r>
            <a:endParaRPr lang="zh-TW" altLang="en-US" sz="1400" i="0" dirty="0">
              <a:solidFill>
                <a:schemeClr val="tx1"/>
              </a:solidFill>
              <a:effectLst/>
              <a:latin typeface="Helvetica Neue"/>
            </a:endParaRPr>
          </a:p>
          <a:p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37A3029-1F6D-B181-3E7E-68193E0087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87" t="51250" r="7461" b="21667"/>
          <a:stretch/>
        </p:blipFill>
        <p:spPr>
          <a:xfrm>
            <a:off x="805487" y="3517122"/>
            <a:ext cx="5652375" cy="11060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ric template">
  <a:themeElements>
    <a:clrScheme name="Custom 347">
      <a:dk1>
        <a:srgbClr val="FFFFFF"/>
      </a:dk1>
      <a:lt1>
        <a:srgbClr val="24272E"/>
      </a:lt1>
      <a:dk2>
        <a:srgbClr val="C6C8D6"/>
      </a:dk2>
      <a:lt2>
        <a:srgbClr val="6B707C"/>
      </a:lt2>
      <a:accent1>
        <a:srgbClr val="FFDD41"/>
      </a:accent1>
      <a:accent2>
        <a:srgbClr val="8CE444"/>
      </a:accent2>
      <a:accent3>
        <a:srgbClr val="5FDEF0"/>
      </a:accent3>
      <a:accent4>
        <a:srgbClr val="7598FF"/>
      </a:accent4>
      <a:accent5>
        <a:srgbClr val="BA64E0"/>
      </a:accent5>
      <a:accent6>
        <a:srgbClr val="FF594C"/>
      </a:accent6>
      <a:hlink>
        <a:srgbClr val="CCDB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894</Words>
  <Application>Microsoft Office PowerPoint</Application>
  <PresentationFormat>如螢幕大小 (16:9)</PresentationFormat>
  <Paragraphs>168</Paragraphs>
  <Slides>27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6" baseType="lpstr">
      <vt:lpstr>Wingdings</vt:lpstr>
      <vt:lpstr>source-serif-pro</vt:lpstr>
      <vt:lpstr>微軟正黑體</vt:lpstr>
      <vt:lpstr>Helvetica Neue</vt:lpstr>
      <vt:lpstr>Nunito</vt:lpstr>
      <vt:lpstr>Walter Turncoat</vt:lpstr>
      <vt:lpstr>Arial</vt:lpstr>
      <vt:lpstr>Calibri</vt:lpstr>
      <vt:lpstr>Osric template</vt:lpstr>
      <vt:lpstr>PowerPoint 簡報</vt:lpstr>
      <vt:lpstr>Roadmap</vt:lpstr>
      <vt:lpstr>主題動機</vt:lpstr>
      <vt:lpstr>PowerPoint 簡報</vt:lpstr>
      <vt:lpstr>執行策略</vt:lpstr>
      <vt:lpstr>執行策略</vt:lpstr>
      <vt:lpstr>執行過程</vt:lpstr>
      <vt:lpstr>PowerPoint 簡報</vt:lpstr>
      <vt:lpstr>載入mnist資料集</vt:lpstr>
      <vt:lpstr>2. 建立模型：自製CNN</vt:lpstr>
      <vt:lpstr>自製CNN</vt:lpstr>
      <vt:lpstr>模型建立-2: CNN LENET-5</vt:lpstr>
      <vt:lpstr>LAYERS</vt:lpstr>
      <vt:lpstr>PowerPoint 簡報</vt:lpstr>
      <vt:lpstr>LENET-5</vt:lpstr>
      <vt:lpstr>PowerPoint 簡報</vt:lpstr>
      <vt:lpstr>3. 處理data</vt:lpstr>
      <vt:lpstr>結果</vt:lpstr>
      <vt:lpstr>套入自製CNN模型 :</vt:lpstr>
      <vt:lpstr>套入lenet-5模型 :</vt:lpstr>
      <vt:lpstr>結論</vt:lpstr>
      <vt:lpstr>面臨問題</vt:lpstr>
      <vt:lpstr>PROBLEMS</vt:lpstr>
      <vt:lpstr>PowerPoint 簡報</vt:lpstr>
      <vt:lpstr>心得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陳常葳</dc:creator>
  <cp:lastModifiedBy>常葳 陳</cp:lastModifiedBy>
  <cp:revision>20</cp:revision>
  <dcterms:modified xsi:type="dcterms:W3CDTF">2023-06-27T15:35:33Z</dcterms:modified>
</cp:coreProperties>
</file>